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9"/>
  </p:notesMasterIdLst>
  <p:handoutMasterIdLst>
    <p:handoutMasterId r:id="rId10"/>
  </p:handoutMasterIdLst>
  <p:sldIdLst>
    <p:sldId id="256" r:id="rId2"/>
    <p:sldId id="259" r:id="rId3"/>
    <p:sldId id="289" r:id="rId4"/>
    <p:sldId id="262" r:id="rId5"/>
    <p:sldId id="266" r:id="rId6"/>
    <p:sldId id="281" r:id="rId7"/>
    <p:sldId id="267" r:id="rId8"/>
  </p:sldIdLst>
  <p:sldSz cx="12192000" cy="6858000"/>
  <p:notesSz cx="6858000" cy="9144000"/>
  <p:custDataLst>
    <p:tags r:id="rId1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96" userDrawn="1">
          <p15:clr>
            <a:srgbClr val="A4A3A4"/>
          </p15:clr>
        </p15:guide>
        <p15:guide id="3" pos="304" userDrawn="1">
          <p15:clr>
            <a:srgbClr val="A4A3A4"/>
          </p15:clr>
        </p15:guide>
        <p15:guide id="4" pos="7287" userDrawn="1">
          <p15:clr>
            <a:srgbClr val="A4A3A4"/>
          </p15:clr>
        </p15:guide>
        <p15:guide id="7" orient="horz" pos="4065" userDrawn="1">
          <p15:clr>
            <a:srgbClr val="A4A3A4"/>
          </p15:clr>
        </p15:guide>
        <p15:guide id="8" orient="horz" pos="3997" userDrawn="1">
          <p15:clr>
            <a:srgbClr val="A4A3A4"/>
          </p15:clr>
        </p15:guide>
        <p15:guide id="9" orient="horz" pos="18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D996"/>
    <a:srgbClr val="D6E8D2"/>
    <a:srgbClr val="FFFFFF"/>
    <a:srgbClr val="D1E3F0"/>
    <a:srgbClr val="BCBFDF"/>
    <a:srgbClr val="8F9FCB"/>
    <a:srgbClr val="FCE399"/>
    <a:srgbClr val="F9C0C1"/>
    <a:srgbClr val="16583D"/>
    <a:srgbClr val="0054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43"/>
      </p:cViewPr>
      <p:guideLst>
        <p:guide orient="horz" pos="2296"/>
        <p:guide pos="304"/>
        <p:guide pos="7287"/>
        <p:guide orient="horz" pos="4065"/>
        <p:guide orient="horz" pos="3997"/>
        <p:guide orient="horz" pos="182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80" d="100"/>
          <a:sy n="80" d="100"/>
        </p:scale>
        <p:origin x="301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087D62A-BA31-44E1-B6FD-CAE1CBE7D19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A1AD965E-96B9-4D26-8438-CEB555B6CDC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4BC51D-D6F2-4480-B390-3DCCECF96022}" type="datetimeFigureOut">
              <a:rPr lang="zh-CN" altLang="en-US" smtClean="0"/>
              <a:t>2024/8/10</a:t>
            </a:fld>
            <a:endParaRPr lang="zh-CN" altLang="en-US"/>
          </a:p>
        </p:txBody>
      </p:sp>
      <p:sp>
        <p:nvSpPr>
          <p:cNvPr id="4" name="页脚占位符 3">
            <a:extLst>
              <a:ext uri="{FF2B5EF4-FFF2-40B4-BE49-F238E27FC236}">
                <a16:creationId xmlns:a16="http://schemas.microsoft.com/office/drawing/2014/main" id="{7F9AB752-2059-4312-A426-D6D6F46102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580620B7-F7DC-42AF-83E2-5FDA2A0EB1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82B4D6-8786-47D8-B077-A326E41125BF}" type="slidenum">
              <a:rPr lang="zh-CN" altLang="en-US" smtClean="0"/>
              <a:t>‹#›</a:t>
            </a:fld>
            <a:endParaRPr lang="zh-CN" altLang="en-US"/>
          </a:p>
        </p:txBody>
      </p:sp>
    </p:spTree>
    <p:extLst>
      <p:ext uri="{BB962C8B-B14F-4D97-AF65-F5344CB8AC3E}">
        <p14:creationId xmlns:p14="http://schemas.microsoft.com/office/powerpoint/2010/main" val="41754976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7E5D13-FF41-4EEB-9990-E60D28C985F8}" type="datetimeFigureOut">
              <a:rPr lang="zh-CN" altLang="en-US" smtClean="0"/>
              <a:t>2024/8/10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2A1525-66D1-4075-BF5B-54C75808F4D3}" type="slidenum">
              <a:rPr lang="zh-CN" altLang="en-US" smtClean="0"/>
              <a:t>‹#›</a:t>
            </a:fld>
            <a:endParaRPr lang="zh-CN" altLang="en-US"/>
          </a:p>
        </p:txBody>
      </p:sp>
    </p:spTree>
    <p:extLst>
      <p:ext uri="{BB962C8B-B14F-4D97-AF65-F5344CB8AC3E}">
        <p14:creationId xmlns:p14="http://schemas.microsoft.com/office/powerpoint/2010/main" val="3797209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2A1525-66D1-4075-BF5B-54C75808F4D3}" type="slidenum">
              <a:rPr lang="zh-CN" altLang="en-US" smtClean="0"/>
              <a:t>1</a:t>
            </a:fld>
            <a:endParaRPr lang="zh-CN" altLang="en-US"/>
          </a:p>
        </p:txBody>
      </p:sp>
    </p:spTree>
    <p:extLst>
      <p:ext uri="{BB962C8B-B14F-4D97-AF65-F5344CB8AC3E}">
        <p14:creationId xmlns:p14="http://schemas.microsoft.com/office/powerpoint/2010/main" val="1892401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42A1525-66D1-4075-BF5B-54C75808F4D3}" type="slidenum">
              <a:rPr lang="zh-CN" altLang="en-US" smtClean="0"/>
              <a:t>2</a:t>
            </a:fld>
            <a:endParaRPr lang="zh-CN" altLang="en-US"/>
          </a:p>
        </p:txBody>
      </p:sp>
    </p:spTree>
    <p:extLst>
      <p:ext uri="{BB962C8B-B14F-4D97-AF65-F5344CB8AC3E}">
        <p14:creationId xmlns:p14="http://schemas.microsoft.com/office/powerpoint/2010/main" val="3782940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源编码是为了减少冗余，从而提高存储和传输效率；信道编码是为了抵抗传输中的噪声和干扰，提高传输的可靠性。</a:t>
            </a:r>
          </a:p>
        </p:txBody>
      </p:sp>
      <p:sp>
        <p:nvSpPr>
          <p:cNvPr id="4" name="灯片编号占位符 3"/>
          <p:cNvSpPr>
            <a:spLocks noGrp="1"/>
          </p:cNvSpPr>
          <p:nvPr>
            <p:ph type="sldNum" sz="quarter" idx="5"/>
          </p:nvPr>
        </p:nvSpPr>
        <p:spPr/>
        <p:txBody>
          <a:bodyPr/>
          <a:lstStyle/>
          <a:p>
            <a:fld id="{A42A1525-66D1-4075-BF5B-54C75808F4D3}" type="slidenum">
              <a:rPr lang="zh-CN" altLang="en-US" smtClean="0"/>
              <a:t>3</a:t>
            </a:fld>
            <a:endParaRPr lang="zh-CN" altLang="en-US"/>
          </a:p>
        </p:txBody>
      </p:sp>
    </p:spTree>
    <p:extLst>
      <p:ext uri="{BB962C8B-B14F-4D97-AF65-F5344CB8AC3E}">
        <p14:creationId xmlns:p14="http://schemas.microsoft.com/office/powerpoint/2010/main" val="690431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2A1525-66D1-4075-BF5B-54C75808F4D3}" type="slidenum">
              <a:rPr lang="zh-CN" altLang="en-US" smtClean="0"/>
              <a:t>4</a:t>
            </a:fld>
            <a:endParaRPr lang="zh-CN" altLang="en-US"/>
          </a:p>
        </p:txBody>
      </p:sp>
    </p:spTree>
    <p:extLst>
      <p:ext uri="{BB962C8B-B14F-4D97-AF65-F5344CB8AC3E}">
        <p14:creationId xmlns:p14="http://schemas.microsoft.com/office/powerpoint/2010/main" val="2276651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2A1525-66D1-4075-BF5B-54C75808F4D3}" type="slidenum">
              <a:rPr lang="zh-CN" altLang="en-US" smtClean="0"/>
              <a:t>5</a:t>
            </a:fld>
            <a:endParaRPr lang="zh-CN" altLang="en-US"/>
          </a:p>
        </p:txBody>
      </p:sp>
    </p:spTree>
    <p:extLst>
      <p:ext uri="{BB962C8B-B14F-4D97-AF65-F5344CB8AC3E}">
        <p14:creationId xmlns:p14="http://schemas.microsoft.com/office/powerpoint/2010/main" val="829633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2A1525-66D1-4075-BF5B-54C75808F4D3}" type="slidenum">
              <a:rPr lang="zh-CN" altLang="en-US" smtClean="0"/>
              <a:t>6</a:t>
            </a:fld>
            <a:endParaRPr lang="zh-CN" altLang="en-US"/>
          </a:p>
        </p:txBody>
      </p:sp>
    </p:spTree>
    <p:extLst>
      <p:ext uri="{BB962C8B-B14F-4D97-AF65-F5344CB8AC3E}">
        <p14:creationId xmlns:p14="http://schemas.microsoft.com/office/powerpoint/2010/main" val="2158327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2A1525-66D1-4075-BF5B-54C75808F4D3}" type="slidenum">
              <a:rPr lang="zh-CN" altLang="en-US" smtClean="0"/>
              <a:t>7</a:t>
            </a:fld>
            <a:endParaRPr lang="zh-CN" altLang="en-US"/>
          </a:p>
        </p:txBody>
      </p:sp>
    </p:spTree>
    <p:extLst>
      <p:ext uri="{BB962C8B-B14F-4D97-AF65-F5344CB8AC3E}">
        <p14:creationId xmlns:p14="http://schemas.microsoft.com/office/powerpoint/2010/main" val="3316950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7304AA-ADC0-448E-8DE4-BAF363B232A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3B3EBFE-F9D1-4426-8420-CAA8C44563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2CFA6D9-45C5-4070-841A-2EAAC44E171B}"/>
              </a:ext>
            </a:extLst>
          </p:cNvPr>
          <p:cNvSpPr>
            <a:spLocks noGrp="1"/>
          </p:cNvSpPr>
          <p:nvPr>
            <p:ph type="dt" sz="half" idx="10"/>
          </p:nvPr>
        </p:nvSpPr>
        <p:spPr/>
        <p:txBody>
          <a:bodyPr/>
          <a:lstStyle/>
          <a:p>
            <a:endParaRPr lang="zh-CN" altLang="en-US"/>
          </a:p>
        </p:txBody>
      </p:sp>
      <p:sp>
        <p:nvSpPr>
          <p:cNvPr id="5" name="页脚占位符 4">
            <a:extLst>
              <a:ext uri="{FF2B5EF4-FFF2-40B4-BE49-F238E27FC236}">
                <a16:creationId xmlns:a16="http://schemas.microsoft.com/office/drawing/2014/main" id="{B686D66C-94D3-42C9-8565-A2E9765C848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46F924E-DE4B-4867-B047-F2E5D05599D7}"/>
              </a:ext>
            </a:extLst>
          </p:cNvPr>
          <p:cNvSpPr>
            <a:spLocks noGrp="1"/>
          </p:cNvSpPr>
          <p:nvPr>
            <p:ph type="sldNum" sz="quarter" idx="12"/>
          </p:nvPr>
        </p:nvSpPr>
        <p:spPr/>
        <p:txBody>
          <a:bodyPr/>
          <a:lstStyle/>
          <a:p>
            <a:fld id="{134FB6C8-7C8F-4A07-82BA-70423D8EE858}" type="slidenum">
              <a:rPr lang="zh-CN" altLang="en-US" smtClean="0"/>
              <a:t>‹#›</a:t>
            </a:fld>
            <a:endParaRPr lang="zh-CN" altLang="en-US"/>
          </a:p>
        </p:txBody>
      </p:sp>
    </p:spTree>
    <p:extLst>
      <p:ext uri="{BB962C8B-B14F-4D97-AF65-F5344CB8AC3E}">
        <p14:creationId xmlns:p14="http://schemas.microsoft.com/office/powerpoint/2010/main" val="1809708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F9E89EF-FC01-426A-8418-A15E0C2B2DA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10842" y="0"/>
            <a:ext cx="5419344" cy="6858000"/>
          </a:xfrm>
          <a:prstGeom prst="rect">
            <a:avLst/>
          </a:prstGeom>
        </p:spPr>
      </p:pic>
      <p:sp>
        <p:nvSpPr>
          <p:cNvPr id="7" name="矩形 6">
            <a:extLst>
              <a:ext uri="{FF2B5EF4-FFF2-40B4-BE49-F238E27FC236}">
                <a16:creationId xmlns:a16="http://schemas.microsoft.com/office/drawing/2014/main" id="{65351ECF-9942-4E8B-867B-5693251D17E8}"/>
              </a:ext>
            </a:extLst>
          </p:cNvPr>
          <p:cNvSpPr/>
          <p:nvPr userDrawn="1"/>
        </p:nvSpPr>
        <p:spPr>
          <a:xfrm>
            <a:off x="-10842" y="0"/>
            <a:ext cx="5419344" cy="6858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ource Han Sans Light"/>
              <a:ea typeface="思源黑体 CN Light"/>
              <a:cs typeface="+mn-cs"/>
            </a:endParaRPr>
          </a:p>
        </p:txBody>
      </p:sp>
    </p:spTree>
    <p:extLst>
      <p:ext uri="{BB962C8B-B14F-4D97-AF65-F5344CB8AC3E}">
        <p14:creationId xmlns:p14="http://schemas.microsoft.com/office/powerpoint/2010/main" val="341257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页">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5CE7069-D8A7-4A89-AB91-29741D71EB6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5334"/>
          <a:stretch/>
        </p:blipFill>
        <p:spPr>
          <a:xfrm>
            <a:off x="0" y="8"/>
            <a:ext cx="12191999" cy="6857992"/>
          </a:xfrm>
          <a:prstGeom prst="rect">
            <a:avLst/>
          </a:prstGeom>
        </p:spPr>
      </p:pic>
      <p:sp>
        <p:nvSpPr>
          <p:cNvPr id="7" name="矩形 6">
            <a:extLst>
              <a:ext uri="{FF2B5EF4-FFF2-40B4-BE49-F238E27FC236}">
                <a16:creationId xmlns:a16="http://schemas.microsoft.com/office/drawing/2014/main" id="{51DE1CEC-3D5C-4BB5-8561-6A3A91E35DCC}"/>
              </a:ext>
            </a:extLst>
          </p:cNvPr>
          <p:cNvSpPr/>
          <p:nvPr userDrawn="1"/>
        </p:nvSpPr>
        <p:spPr>
          <a:xfrm>
            <a:off x="0" y="0"/>
            <a:ext cx="12192000" cy="6858000"/>
          </a:xfrm>
          <a:prstGeom prst="rect">
            <a:avLst/>
          </a:prstGeom>
          <a:solidFill>
            <a:schemeClr val="accent1">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CN Light" panose="020B0300000000000000" pitchFamily="34" charset="-122"/>
              <a:ea typeface="思源黑体 CN Light" panose="020B0300000000000000" pitchFamily="34" charset="-122"/>
              <a:cs typeface="+mn-cs"/>
            </a:endParaRPr>
          </a:p>
        </p:txBody>
      </p:sp>
      <p:grpSp>
        <p:nvGrpSpPr>
          <p:cNvPr id="10" name="组合 9">
            <a:extLst>
              <a:ext uri="{FF2B5EF4-FFF2-40B4-BE49-F238E27FC236}">
                <a16:creationId xmlns:a16="http://schemas.microsoft.com/office/drawing/2014/main" id="{DB57506A-2811-4671-B899-9E8B10562F3A}"/>
              </a:ext>
            </a:extLst>
          </p:cNvPr>
          <p:cNvGrpSpPr/>
          <p:nvPr userDrawn="1"/>
        </p:nvGrpSpPr>
        <p:grpSpPr>
          <a:xfrm>
            <a:off x="1485899" y="1530831"/>
            <a:ext cx="2564513" cy="3796338"/>
            <a:chOff x="1447799" y="1736725"/>
            <a:chExt cx="2564513" cy="3796338"/>
          </a:xfrm>
        </p:grpSpPr>
        <p:cxnSp>
          <p:nvCxnSpPr>
            <p:cNvPr id="19" name="直接连接符 18">
              <a:extLst>
                <a:ext uri="{FF2B5EF4-FFF2-40B4-BE49-F238E27FC236}">
                  <a16:creationId xmlns:a16="http://schemas.microsoft.com/office/drawing/2014/main" id="{B0E0EB87-97D8-48A1-A081-88FC43E0DB45}"/>
                </a:ext>
              </a:extLst>
            </p:cNvPr>
            <p:cNvCxnSpPr/>
            <p:nvPr/>
          </p:nvCxnSpPr>
          <p:spPr>
            <a:xfrm>
              <a:off x="2360092" y="4452724"/>
              <a:ext cx="4953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2" name="组合 11">
              <a:extLst>
                <a:ext uri="{FF2B5EF4-FFF2-40B4-BE49-F238E27FC236}">
                  <a16:creationId xmlns:a16="http://schemas.microsoft.com/office/drawing/2014/main" id="{377036B6-505B-48D9-9E7E-A33E89214A65}"/>
                </a:ext>
              </a:extLst>
            </p:cNvPr>
            <p:cNvGrpSpPr/>
            <p:nvPr/>
          </p:nvGrpSpPr>
          <p:grpSpPr>
            <a:xfrm>
              <a:off x="1447799" y="1736725"/>
              <a:ext cx="2564513" cy="3796338"/>
              <a:chOff x="1447800" y="1736725"/>
              <a:chExt cx="2095500" cy="3102042"/>
            </a:xfrm>
          </p:grpSpPr>
          <p:cxnSp>
            <p:nvCxnSpPr>
              <p:cNvPr id="13" name="直接连接符 12">
                <a:extLst>
                  <a:ext uri="{FF2B5EF4-FFF2-40B4-BE49-F238E27FC236}">
                    <a16:creationId xmlns:a16="http://schemas.microsoft.com/office/drawing/2014/main" id="{4626B2C6-FA46-42DB-976D-43EC766628C3}"/>
                  </a:ext>
                </a:extLst>
              </p:cNvPr>
              <p:cNvCxnSpPr>
                <a:cxnSpLocks/>
              </p:cNvCxnSpPr>
              <p:nvPr/>
            </p:nvCxnSpPr>
            <p:spPr>
              <a:xfrm>
                <a:off x="1447800" y="1736725"/>
                <a:ext cx="2095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3A51473D-185C-4DCE-A344-DA8578566737}"/>
                  </a:ext>
                </a:extLst>
              </p:cNvPr>
              <p:cNvCxnSpPr/>
              <p:nvPr/>
            </p:nvCxnSpPr>
            <p:spPr>
              <a:xfrm>
                <a:off x="1447800" y="1736725"/>
                <a:ext cx="0" cy="310197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EC4E290C-9984-4EE7-9911-39D3C5F87AD7}"/>
                  </a:ext>
                </a:extLst>
              </p:cNvPr>
              <p:cNvCxnSpPr>
                <a:cxnSpLocks/>
              </p:cNvCxnSpPr>
              <p:nvPr/>
            </p:nvCxnSpPr>
            <p:spPr>
              <a:xfrm>
                <a:off x="1447800" y="4838767"/>
                <a:ext cx="2095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02070AC-B59E-41B7-A664-E17107DDD9E8}"/>
                  </a:ext>
                </a:extLst>
              </p:cNvPr>
              <p:cNvCxnSpPr/>
              <p:nvPr/>
            </p:nvCxnSpPr>
            <p:spPr>
              <a:xfrm>
                <a:off x="3543300" y="1736725"/>
                <a:ext cx="0" cy="6445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D60F14B3-4C1B-4AD8-8A89-31841100A5A4}"/>
                  </a:ext>
                </a:extLst>
              </p:cNvPr>
              <p:cNvCxnSpPr/>
              <p:nvPr/>
            </p:nvCxnSpPr>
            <p:spPr>
              <a:xfrm>
                <a:off x="3536950" y="4194175"/>
                <a:ext cx="0" cy="6445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28921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一个图表">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13ECD7D8-3864-4C14-987B-C01CF9324CAE}"/>
              </a:ext>
            </a:extLst>
          </p:cNvPr>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a:stretch/>
        </p:blipFill>
        <p:spPr>
          <a:xfrm>
            <a:off x="0" y="1718"/>
            <a:ext cx="12191999" cy="6854571"/>
          </a:xfrm>
          <a:prstGeom prst="rect">
            <a:avLst/>
          </a:prstGeom>
        </p:spPr>
      </p:pic>
      <p:sp>
        <p:nvSpPr>
          <p:cNvPr id="2" name="标题 1">
            <a:extLst>
              <a:ext uri="{FF2B5EF4-FFF2-40B4-BE49-F238E27FC236}">
                <a16:creationId xmlns:a16="http://schemas.microsoft.com/office/drawing/2014/main" id="{01DDA208-18BB-4703-9CE1-0A149AD5557E}"/>
              </a:ext>
            </a:extLst>
          </p:cNvPr>
          <p:cNvSpPr>
            <a:spLocks noGrp="1"/>
          </p:cNvSpPr>
          <p:nvPr>
            <p:ph type="title"/>
          </p:nvPr>
        </p:nvSpPr>
        <p:spPr>
          <a:xfrm>
            <a:off x="482600" y="365125"/>
            <a:ext cx="10515600" cy="523875"/>
          </a:xfrm>
        </p:spPr>
        <p:txBody>
          <a:bodyPr>
            <a:noAutofit/>
          </a:bodyPr>
          <a:lstStyle>
            <a:lvl1pPr>
              <a:defRPr sz="3200">
                <a:solidFill>
                  <a:schemeClr val="accent1"/>
                </a:solidFill>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88FB70C4-A66A-450C-917E-F03479F8AD39}"/>
              </a:ext>
            </a:extLst>
          </p:cNvPr>
          <p:cNvSpPr>
            <a:spLocks noGrp="1"/>
          </p:cNvSpPr>
          <p:nvPr>
            <p:ph idx="1"/>
          </p:nvPr>
        </p:nvSpPr>
        <p:spPr>
          <a:xfrm>
            <a:off x="482600" y="1006475"/>
            <a:ext cx="11214100" cy="1050925"/>
          </a:xfrm>
        </p:spPr>
        <p:txBody>
          <a:bodyPr>
            <a:noAutofit/>
          </a:bodyPr>
          <a:lstStyle>
            <a:lvl1pPr marL="0" indent="0" algn="just">
              <a:lnSpc>
                <a:spcPct val="120000"/>
              </a:lnSpc>
              <a:spcBef>
                <a:spcPts val="600"/>
              </a:spcBef>
              <a:buNone/>
              <a:defRPr sz="1600">
                <a:solidFill>
                  <a:schemeClr val="tx1">
                    <a:lumMod val="75000"/>
                    <a:lumOff val="25000"/>
                  </a:schemeClr>
                </a:solidFill>
              </a:defRPr>
            </a:lvl1pPr>
          </a:lstStyle>
          <a:p>
            <a:pPr lvl="0"/>
            <a:endParaRPr lang="zh-CN" altLang="en-US" dirty="0"/>
          </a:p>
        </p:txBody>
      </p:sp>
      <p:sp>
        <p:nvSpPr>
          <p:cNvPr id="6" name="灯片编号占位符 5">
            <a:extLst>
              <a:ext uri="{FF2B5EF4-FFF2-40B4-BE49-F238E27FC236}">
                <a16:creationId xmlns:a16="http://schemas.microsoft.com/office/drawing/2014/main" id="{2369660E-7768-4E65-9198-E12660326448}"/>
              </a:ext>
            </a:extLst>
          </p:cNvPr>
          <p:cNvSpPr>
            <a:spLocks noGrp="1"/>
          </p:cNvSpPr>
          <p:nvPr>
            <p:ph type="sldNum" sz="quarter" idx="12"/>
          </p:nvPr>
        </p:nvSpPr>
        <p:spPr>
          <a:xfrm>
            <a:off x="8953500" y="6356350"/>
            <a:ext cx="2743200" cy="365125"/>
          </a:xfrm>
        </p:spPr>
        <p:txBody>
          <a:bodyPr/>
          <a:lstStyle>
            <a:lvl1pPr>
              <a:defRPr sz="800">
                <a:solidFill>
                  <a:schemeClr val="bg1">
                    <a:lumMod val="50000"/>
                  </a:schemeClr>
                </a:solidFill>
              </a:defRPr>
            </a:lvl1pPr>
          </a:lstStyle>
          <a:p>
            <a:fld id="{134FB6C8-7C8F-4A07-82BA-70423D8EE858}" type="slidenum">
              <a:rPr lang="zh-CN" altLang="en-US" smtClean="0"/>
              <a:pPr/>
              <a:t>‹#›</a:t>
            </a:fld>
            <a:endParaRPr lang="zh-CN" altLang="en-US"/>
          </a:p>
        </p:txBody>
      </p:sp>
      <p:pic>
        <p:nvPicPr>
          <p:cNvPr id="8" name="图片 7" descr="图片包含 游戏机, 房间, 食物, 画&#10;&#10;描述已自动生成">
            <a:extLst>
              <a:ext uri="{FF2B5EF4-FFF2-40B4-BE49-F238E27FC236}">
                <a16:creationId xmlns:a16="http://schemas.microsoft.com/office/drawing/2014/main" id="{A71D4F72-7A7B-4E13-BDD5-5FAFF86F2C7D}"/>
              </a:ext>
            </a:extLst>
          </p:cNvPr>
          <p:cNvPicPr>
            <a:picLocks noChangeAspect="1"/>
          </p:cNvPicPr>
          <p:nvPr userDrawn="1"/>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8053" t="562" r="8053" b="7303"/>
          <a:stretch/>
        </p:blipFill>
        <p:spPr>
          <a:xfrm>
            <a:off x="10998200" y="107497"/>
            <a:ext cx="711200" cy="781050"/>
          </a:xfrm>
          <a:prstGeom prst="rect">
            <a:avLst/>
          </a:prstGeom>
        </p:spPr>
      </p:pic>
      <p:pic>
        <p:nvPicPr>
          <p:cNvPr id="10" name="图片 9" descr="图片包含 游戏机, 树&#10;&#10;描述已自动生成">
            <a:extLst>
              <a:ext uri="{FF2B5EF4-FFF2-40B4-BE49-F238E27FC236}">
                <a16:creationId xmlns:a16="http://schemas.microsoft.com/office/drawing/2014/main" id="{D6540171-1EEE-49B8-92CF-B8B7973C633D}"/>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276225"/>
            <a:ext cx="641350" cy="641350"/>
          </a:xfrm>
          <a:prstGeom prst="rect">
            <a:avLst/>
          </a:prstGeom>
        </p:spPr>
      </p:pic>
      <p:sp>
        <p:nvSpPr>
          <p:cNvPr id="12" name="内容占位符 11">
            <a:extLst>
              <a:ext uri="{FF2B5EF4-FFF2-40B4-BE49-F238E27FC236}">
                <a16:creationId xmlns:a16="http://schemas.microsoft.com/office/drawing/2014/main" id="{695EAD62-13F0-4A28-B9D0-DEFF55689842}"/>
              </a:ext>
            </a:extLst>
          </p:cNvPr>
          <p:cNvSpPr>
            <a:spLocks noGrp="1"/>
          </p:cNvSpPr>
          <p:nvPr>
            <p:ph sz="quarter" idx="13" hasCustomPrompt="1"/>
          </p:nvPr>
        </p:nvSpPr>
        <p:spPr>
          <a:xfrm>
            <a:off x="2533650" y="2857500"/>
            <a:ext cx="7112000" cy="3295650"/>
          </a:xfrm>
        </p:spPr>
        <p:txBody>
          <a:bodyPr anchor="ctr"/>
          <a:lstStyle>
            <a:lvl1pPr marL="0" indent="0" algn="ctr">
              <a:buNone/>
              <a:defRPr/>
            </a:lvl1pPr>
          </a:lstStyle>
          <a:p>
            <a:pPr lvl="0"/>
            <a:r>
              <a:rPr lang="zh-CN" altLang="en-US" dirty="0"/>
              <a:t>插入你的图表</a:t>
            </a:r>
          </a:p>
        </p:txBody>
      </p:sp>
      <p:sp>
        <p:nvSpPr>
          <p:cNvPr id="15" name="内容占位符 14">
            <a:extLst>
              <a:ext uri="{FF2B5EF4-FFF2-40B4-BE49-F238E27FC236}">
                <a16:creationId xmlns:a16="http://schemas.microsoft.com/office/drawing/2014/main" id="{A5358F16-44C8-442C-A4C3-7C74D17088EE}"/>
              </a:ext>
            </a:extLst>
          </p:cNvPr>
          <p:cNvSpPr>
            <a:spLocks noGrp="1"/>
          </p:cNvSpPr>
          <p:nvPr>
            <p:ph sz="quarter" idx="14" hasCustomPrompt="1"/>
          </p:nvPr>
        </p:nvSpPr>
        <p:spPr>
          <a:xfrm>
            <a:off x="2533650" y="2260599"/>
            <a:ext cx="7124700"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cxnSp>
        <p:nvCxnSpPr>
          <p:cNvPr id="17" name="直接连接符 16">
            <a:extLst>
              <a:ext uri="{FF2B5EF4-FFF2-40B4-BE49-F238E27FC236}">
                <a16:creationId xmlns:a16="http://schemas.microsoft.com/office/drawing/2014/main" id="{4BE63E65-2AAE-491B-8A21-C8D106D3B7BE}"/>
              </a:ext>
            </a:extLst>
          </p:cNvPr>
          <p:cNvCxnSpPr/>
          <p:nvPr userDrawn="1"/>
        </p:nvCxnSpPr>
        <p:spPr>
          <a:xfrm>
            <a:off x="482600" y="889000"/>
            <a:ext cx="11214100" cy="0"/>
          </a:xfrm>
          <a:prstGeom prst="line">
            <a:avLst/>
          </a:prstGeom>
          <a:ln w="19050">
            <a:solidFill>
              <a:srgbClr val="16583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6833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个图表">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2D49F92B-D189-4AC3-8571-9D1DE7203E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 y="8"/>
            <a:ext cx="12191986" cy="6857992"/>
          </a:xfrm>
          <a:prstGeom prst="rect">
            <a:avLst/>
          </a:prstGeom>
        </p:spPr>
      </p:pic>
      <p:sp>
        <p:nvSpPr>
          <p:cNvPr id="2" name="标题 1">
            <a:extLst>
              <a:ext uri="{FF2B5EF4-FFF2-40B4-BE49-F238E27FC236}">
                <a16:creationId xmlns:a16="http://schemas.microsoft.com/office/drawing/2014/main" id="{01DDA208-18BB-4703-9CE1-0A149AD5557E}"/>
              </a:ext>
            </a:extLst>
          </p:cNvPr>
          <p:cNvSpPr>
            <a:spLocks noGrp="1"/>
          </p:cNvSpPr>
          <p:nvPr>
            <p:ph type="title"/>
          </p:nvPr>
        </p:nvSpPr>
        <p:spPr>
          <a:xfrm>
            <a:off x="482600" y="365125"/>
            <a:ext cx="10515600" cy="523875"/>
          </a:xfrm>
        </p:spPr>
        <p:txBody>
          <a:bodyPr>
            <a:noAutofit/>
          </a:bodyPr>
          <a:lstStyle>
            <a:lvl1pPr>
              <a:defRPr sz="3200">
                <a:solidFill>
                  <a:schemeClr val="accent1"/>
                </a:solidFill>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88FB70C4-A66A-450C-917E-F03479F8AD39}"/>
              </a:ext>
            </a:extLst>
          </p:cNvPr>
          <p:cNvSpPr>
            <a:spLocks noGrp="1"/>
          </p:cNvSpPr>
          <p:nvPr>
            <p:ph idx="1"/>
          </p:nvPr>
        </p:nvSpPr>
        <p:spPr>
          <a:xfrm>
            <a:off x="482600" y="1006475"/>
            <a:ext cx="11214100" cy="1050925"/>
          </a:xfrm>
        </p:spPr>
        <p:txBody>
          <a:bodyPr>
            <a:noAutofit/>
          </a:bodyPr>
          <a:lstStyle>
            <a:lvl1pPr marL="0" indent="0" algn="just">
              <a:lnSpc>
                <a:spcPct val="120000"/>
              </a:lnSpc>
              <a:spcBef>
                <a:spcPts val="600"/>
              </a:spcBef>
              <a:buNone/>
              <a:defRPr sz="1600">
                <a:solidFill>
                  <a:schemeClr val="tx1">
                    <a:lumMod val="75000"/>
                    <a:lumOff val="25000"/>
                  </a:schemeClr>
                </a:solidFill>
              </a:defRPr>
            </a:lvl1pPr>
          </a:lstStyle>
          <a:p>
            <a:pPr lvl="0"/>
            <a:endParaRPr lang="zh-CN" altLang="en-US" dirty="0"/>
          </a:p>
        </p:txBody>
      </p:sp>
      <p:pic>
        <p:nvPicPr>
          <p:cNvPr id="10" name="图片 9" descr="图片包含 游戏机, 树&#10;&#10;描述已自动生成">
            <a:extLst>
              <a:ext uri="{FF2B5EF4-FFF2-40B4-BE49-F238E27FC236}">
                <a16:creationId xmlns:a16="http://schemas.microsoft.com/office/drawing/2014/main" id="{D6540171-1EEE-49B8-92CF-B8B7973C633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276225"/>
            <a:ext cx="641350" cy="641350"/>
          </a:xfrm>
          <a:prstGeom prst="rect">
            <a:avLst/>
          </a:prstGeom>
        </p:spPr>
      </p:pic>
      <p:sp>
        <p:nvSpPr>
          <p:cNvPr id="12" name="内容占位符 11">
            <a:extLst>
              <a:ext uri="{FF2B5EF4-FFF2-40B4-BE49-F238E27FC236}">
                <a16:creationId xmlns:a16="http://schemas.microsoft.com/office/drawing/2014/main" id="{695EAD62-13F0-4A28-B9D0-DEFF55689842}"/>
              </a:ext>
            </a:extLst>
          </p:cNvPr>
          <p:cNvSpPr>
            <a:spLocks noGrp="1"/>
          </p:cNvSpPr>
          <p:nvPr>
            <p:ph sz="quarter" idx="13" hasCustomPrompt="1"/>
          </p:nvPr>
        </p:nvSpPr>
        <p:spPr>
          <a:xfrm>
            <a:off x="482600" y="2857500"/>
            <a:ext cx="5613400" cy="3295650"/>
          </a:xfrm>
        </p:spPr>
        <p:txBody>
          <a:bodyPr anchor="ctr"/>
          <a:lstStyle>
            <a:lvl1pPr marL="0" indent="0" algn="ctr">
              <a:buNone/>
              <a:defRPr/>
            </a:lvl1pPr>
          </a:lstStyle>
          <a:p>
            <a:pPr lvl="0"/>
            <a:r>
              <a:rPr lang="zh-CN" altLang="en-US" dirty="0"/>
              <a:t>插入你的图表</a:t>
            </a:r>
          </a:p>
        </p:txBody>
      </p:sp>
      <p:sp>
        <p:nvSpPr>
          <p:cNvPr id="11" name="内容占位符 11">
            <a:extLst>
              <a:ext uri="{FF2B5EF4-FFF2-40B4-BE49-F238E27FC236}">
                <a16:creationId xmlns:a16="http://schemas.microsoft.com/office/drawing/2014/main" id="{4839A092-C5B4-45AE-B516-B018FBC67826}"/>
              </a:ext>
            </a:extLst>
          </p:cNvPr>
          <p:cNvSpPr>
            <a:spLocks noGrp="1"/>
          </p:cNvSpPr>
          <p:nvPr>
            <p:ph sz="quarter" idx="14" hasCustomPrompt="1"/>
          </p:nvPr>
        </p:nvSpPr>
        <p:spPr>
          <a:xfrm>
            <a:off x="6096000" y="2857500"/>
            <a:ext cx="5613400" cy="3295650"/>
          </a:xfrm>
        </p:spPr>
        <p:txBody>
          <a:bodyPr anchor="ctr"/>
          <a:lstStyle>
            <a:lvl1pPr marL="0" indent="0" algn="ctr">
              <a:buNone/>
              <a:defRPr/>
            </a:lvl1pPr>
          </a:lstStyle>
          <a:p>
            <a:pPr lvl="0"/>
            <a:r>
              <a:rPr lang="zh-CN" altLang="en-US" dirty="0"/>
              <a:t>插入你的图表</a:t>
            </a:r>
          </a:p>
        </p:txBody>
      </p:sp>
      <p:sp>
        <p:nvSpPr>
          <p:cNvPr id="13" name="内容占位符 14">
            <a:extLst>
              <a:ext uri="{FF2B5EF4-FFF2-40B4-BE49-F238E27FC236}">
                <a16:creationId xmlns:a16="http://schemas.microsoft.com/office/drawing/2014/main" id="{0FCCF156-5011-4A50-A825-D0382FFDE5ED}"/>
              </a:ext>
            </a:extLst>
          </p:cNvPr>
          <p:cNvSpPr>
            <a:spLocks noGrp="1"/>
          </p:cNvSpPr>
          <p:nvPr>
            <p:ph sz="quarter" idx="15" hasCustomPrompt="1"/>
          </p:nvPr>
        </p:nvSpPr>
        <p:spPr>
          <a:xfrm>
            <a:off x="476250" y="2260599"/>
            <a:ext cx="5613400"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sp>
        <p:nvSpPr>
          <p:cNvPr id="14" name="内容占位符 14">
            <a:extLst>
              <a:ext uri="{FF2B5EF4-FFF2-40B4-BE49-F238E27FC236}">
                <a16:creationId xmlns:a16="http://schemas.microsoft.com/office/drawing/2014/main" id="{11674025-6531-4D28-A6DE-6491AA9B07AD}"/>
              </a:ext>
            </a:extLst>
          </p:cNvPr>
          <p:cNvSpPr>
            <a:spLocks noGrp="1"/>
          </p:cNvSpPr>
          <p:nvPr>
            <p:ph sz="quarter" idx="16" hasCustomPrompt="1"/>
          </p:nvPr>
        </p:nvSpPr>
        <p:spPr>
          <a:xfrm>
            <a:off x="6083302" y="2260599"/>
            <a:ext cx="5613400"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cxnSp>
        <p:nvCxnSpPr>
          <p:cNvPr id="15" name="直接连接符 14">
            <a:extLst>
              <a:ext uri="{FF2B5EF4-FFF2-40B4-BE49-F238E27FC236}">
                <a16:creationId xmlns:a16="http://schemas.microsoft.com/office/drawing/2014/main" id="{DCD36EF9-ABA0-47FB-BF02-9FC17A65FCCC}"/>
              </a:ext>
            </a:extLst>
          </p:cNvPr>
          <p:cNvCxnSpPr/>
          <p:nvPr userDrawn="1"/>
        </p:nvCxnSpPr>
        <p:spPr>
          <a:xfrm>
            <a:off x="482600" y="889000"/>
            <a:ext cx="11214100" cy="0"/>
          </a:xfrm>
          <a:prstGeom prst="line">
            <a:avLst/>
          </a:prstGeom>
          <a:ln w="19050">
            <a:solidFill>
              <a:srgbClr val="16583D"/>
            </a:solidFill>
          </a:ln>
        </p:spPr>
        <p:style>
          <a:lnRef idx="1">
            <a:schemeClr val="accent1"/>
          </a:lnRef>
          <a:fillRef idx="0">
            <a:schemeClr val="accent1"/>
          </a:fillRef>
          <a:effectRef idx="0">
            <a:schemeClr val="accent1"/>
          </a:effectRef>
          <a:fontRef idx="minor">
            <a:schemeClr val="tx1"/>
          </a:fontRef>
        </p:style>
      </p:cxnSp>
      <p:sp>
        <p:nvSpPr>
          <p:cNvPr id="16" name="灯片编号占位符 5">
            <a:extLst>
              <a:ext uri="{FF2B5EF4-FFF2-40B4-BE49-F238E27FC236}">
                <a16:creationId xmlns:a16="http://schemas.microsoft.com/office/drawing/2014/main" id="{B3588595-1309-4FF2-90E9-C2845A5EA592}"/>
              </a:ext>
            </a:extLst>
          </p:cNvPr>
          <p:cNvSpPr>
            <a:spLocks noGrp="1"/>
          </p:cNvSpPr>
          <p:nvPr>
            <p:ph type="sldNum" sz="quarter" idx="12"/>
          </p:nvPr>
        </p:nvSpPr>
        <p:spPr>
          <a:xfrm>
            <a:off x="8953500" y="6356350"/>
            <a:ext cx="2743200" cy="365125"/>
          </a:xfrm>
        </p:spPr>
        <p:txBody>
          <a:bodyPr/>
          <a:lstStyle>
            <a:lvl1pPr>
              <a:defRPr sz="800">
                <a:solidFill>
                  <a:schemeClr val="bg1">
                    <a:lumMod val="50000"/>
                  </a:schemeClr>
                </a:solidFill>
              </a:defRPr>
            </a:lvl1pPr>
          </a:lstStyle>
          <a:p>
            <a:fld id="{134FB6C8-7C8F-4A07-82BA-70423D8EE858}" type="slidenum">
              <a:rPr lang="zh-CN" altLang="en-US" smtClean="0"/>
              <a:pPr/>
              <a:t>‹#›</a:t>
            </a:fld>
            <a:endParaRPr lang="zh-CN" altLang="en-US"/>
          </a:p>
        </p:txBody>
      </p:sp>
      <p:pic>
        <p:nvPicPr>
          <p:cNvPr id="18" name="图片 17" descr="图片包含 游戏机, 房间, 食物, 画&#10;&#10;描述已自动生成">
            <a:extLst>
              <a:ext uri="{FF2B5EF4-FFF2-40B4-BE49-F238E27FC236}">
                <a16:creationId xmlns:a16="http://schemas.microsoft.com/office/drawing/2014/main" id="{99F7A405-5F16-4886-9D8C-71F6EE3E3A1F}"/>
              </a:ext>
            </a:extLst>
          </p:cNvPr>
          <p:cNvPicPr>
            <a:picLocks noChangeAspect="1"/>
          </p:cNvPicPr>
          <p:nvPr userDrawn="1"/>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8053" t="562" r="8053" b="7303"/>
          <a:stretch/>
        </p:blipFill>
        <p:spPr>
          <a:xfrm>
            <a:off x="10998200" y="107497"/>
            <a:ext cx="711200" cy="781050"/>
          </a:xfrm>
          <a:prstGeom prst="rect">
            <a:avLst/>
          </a:prstGeom>
        </p:spPr>
      </p:pic>
    </p:spTree>
    <p:extLst>
      <p:ext uri="{BB962C8B-B14F-4D97-AF65-F5344CB8AC3E}">
        <p14:creationId xmlns:p14="http://schemas.microsoft.com/office/powerpoint/2010/main" val="4171192724"/>
      </p:ext>
    </p:extLst>
  </p:cSld>
  <p:clrMapOvr>
    <a:masterClrMapping/>
  </p:clrMapOvr>
  <p:extLst>
    <p:ext uri="{DCECCB84-F9BA-43D5-87BE-67443E8EF086}">
      <p15:sldGuideLst xmlns:p15="http://schemas.microsoft.com/office/powerpoint/2012/main">
        <p15:guide id="1" orient="horz" pos="179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个图表">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2D49F92B-D189-4AC3-8571-9D1DE7203E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 y="8"/>
            <a:ext cx="12191986" cy="6857992"/>
          </a:xfrm>
          <a:prstGeom prst="rect">
            <a:avLst/>
          </a:prstGeom>
        </p:spPr>
      </p:pic>
      <p:sp>
        <p:nvSpPr>
          <p:cNvPr id="2" name="标题 1">
            <a:extLst>
              <a:ext uri="{FF2B5EF4-FFF2-40B4-BE49-F238E27FC236}">
                <a16:creationId xmlns:a16="http://schemas.microsoft.com/office/drawing/2014/main" id="{01DDA208-18BB-4703-9CE1-0A149AD5557E}"/>
              </a:ext>
            </a:extLst>
          </p:cNvPr>
          <p:cNvSpPr>
            <a:spLocks noGrp="1"/>
          </p:cNvSpPr>
          <p:nvPr>
            <p:ph type="title"/>
          </p:nvPr>
        </p:nvSpPr>
        <p:spPr>
          <a:xfrm>
            <a:off x="482600" y="365125"/>
            <a:ext cx="10515600" cy="523875"/>
          </a:xfrm>
        </p:spPr>
        <p:txBody>
          <a:bodyPr>
            <a:noAutofit/>
          </a:bodyPr>
          <a:lstStyle>
            <a:lvl1pPr>
              <a:defRPr sz="3200">
                <a:solidFill>
                  <a:schemeClr val="accent1"/>
                </a:solidFill>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88FB70C4-A66A-450C-917E-F03479F8AD39}"/>
              </a:ext>
            </a:extLst>
          </p:cNvPr>
          <p:cNvSpPr>
            <a:spLocks noGrp="1"/>
          </p:cNvSpPr>
          <p:nvPr>
            <p:ph idx="1"/>
          </p:nvPr>
        </p:nvSpPr>
        <p:spPr>
          <a:xfrm>
            <a:off x="482600" y="1006475"/>
            <a:ext cx="11214100" cy="1050925"/>
          </a:xfrm>
        </p:spPr>
        <p:txBody>
          <a:bodyPr>
            <a:noAutofit/>
          </a:bodyPr>
          <a:lstStyle>
            <a:lvl1pPr marL="0" indent="0" algn="just">
              <a:lnSpc>
                <a:spcPct val="120000"/>
              </a:lnSpc>
              <a:spcBef>
                <a:spcPts val="600"/>
              </a:spcBef>
              <a:buNone/>
              <a:defRPr sz="1600">
                <a:solidFill>
                  <a:schemeClr val="tx1">
                    <a:lumMod val="75000"/>
                    <a:lumOff val="25000"/>
                  </a:schemeClr>
                </a:solidFill>
              </a:defRPr>
            </a:lvl1pPr>
          </a:lstStyle>
          <a:p>
            <a:pPr lvl="0"/>
            <a:endParaRPr lang="zh-CN" altLang="en-US" dirty="0"/>
          </a:p>
        </p:txBody>
      </p:sp>
      <p:pic>
        <p:nvPicPr>
          <p:cNvPr id="10" name="图片 9" descr="图片包含 游戏机, 树&#10;&#10;描述已自动生成">
            <a:extLst>
              <a:ext uri="{FF2B5EF4-FFF2-40B4-BE49-F238E27FC236}">
                <a16:creationId xmlns:a16="http://schemas.microsoft.com/office/drawing/2014/main" id="{D6540171-1EEE-49B8-92CF-B8B7973C633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276225"/>
            <a:ext cx="641350" cy="641350"/>
          </a:xfrm>
          <a:prstGeom prst="rect">
            <a:avLst/>
          </a:prstGeom>
        </p:spPr>
      </p:pic>
      <p:sp>
        <p:nvSpPr>
          <p:cNvPr id="12" name="内容占位符 11">
            <a:extLst>
              <a:ext uri="{FF2B5EF4-FFF2-40B4-BE49-F238E27FC236}">
                <a16:creationId xmlns:a16="http://schemas.microsoft.com/office/drawing/2014/main" id="{695EAD62-13F0-4A28-B9D0-DEFF55689842}"/>
              </a:ext>
            </a:extLst>
          </p:cNvPr>
          <p:cNvSpPr>
            <a:spLocks noGrp="1"/>
          </p:cNvSpPr>
          <p:nvPr>
            <p:ph sz="quarter" idx="13" hasCustomPrompt="1"/>
          </p:nvPr>
        </p:nvSpPr>
        <p:spPr>
          <a:xfrm>
            <a:off x="482600" y="2857500"/>
            <a:ext cx="3580353" cy="3295650"/>
          </a:xfrm>
        </p:spPr>
        <p:txBody>
          <a:bodyPr anchor="ctr"/>
          <a:lstStyle>
            <a:lvl1pPr marL="0" indent="0" algn="ctr">
              <a:buNone/>
              <a:defRPr/>
            </a:lvl1pPr>
          </a:lstStyle>
          <a:p>
            <a:pPr lvl="0"/>
            <a:r>
              <a:rPr lang="zh-CN" altLang="en-US" dirty="0"/>
              <a:t>插入你的图表</a:t>
            </a:r>
          </a:p>
        </p:txBody>
      </p:sp>
      <p:sp>
        <p:nvSpPr>
          <p:cNvPr id="13" name="内容占位符 14">
            <a:extLst>
              <a:ext uri="{FF2B5EF4-FFF2-40B4-BE49-F238E27FC236}">
                <a16:creationId xmlns:a16="http://schemas.microsoft.com/office/drawing/2014/main" id="{0FCCF156-5011-4A50-A825-D0382FFDE5ED}"/>
              </a:ext>
            </a:extLst>
          </p:cNvPr>
          <p:cNvSpPr>
            <a:spLocks noGrp="1"/>
          </p:cNvSpPr>
          <p:nvPr>
            <p:ph sz="quarter" idx="15" hasCustomPrompt="1"/>
          </p:nvPr>
        </p:nvSpPr>
        <p:spPr>
          <a:xfrm>
            <a:off x="476250" y="2260599"/>
            <a:ext cx="3580353"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cxnSp>
        <p:nvCxnSpPr>
          <p:cNvPr id="15" name="直接连接符 14">
            <a:extLst>
              <a:ext uri="{FF2B5EF4-FFF2-40B4-BE49-F238E27FC236}">
                <a16:creationId xmlns:a16="http://schemas.microsoft.com/office/drawing/2014/main" id="{DCD36EF9-ABA0-47FB-BF02-9FC17A65FCCC}"/>
              </a:ext>
            </a:extLst>
          </p:cNvPr>
          <p:cNvCxnSpPr/>
          <p:nvPr userDrawn="1"/>
        </p:nvCxnSpPr>
        <p:spPr>
          <a:xfrm>
            <a:off x="482600" y="889000"/>
            <a:ext cx="11214100" cy="0"/>
          </a:xfrm>
          <a:prstGeom prst="line">
            <a:avLst/>
          </a:prstGeom>
          <a:ln w="19050">
            <a:solidFill>
              <a:srgbClr val="16583D"/>
            </a:solidFill>
          </a:ln>
        </p:spPr>
        <p:style>
          <a:lnRef idx="1">
            <a:schemeClr val="accent1"/>
          </a:lnRef>
          <a:fillRef idx="0">
            <a:schemeClr val="accent1"/>
          </a:fillRef>
          <a:effectRef idx="0">
            <a:schemeClr val="accent1"/>
          </a:effectRef>
          <a:fontRef idx="minor">
            <a:schemeClr val="tx1"/>
          </a:fontRef>
        </p:style>
      </p:cxnSp>
      <p:sp>
        <p:nvSpPr>
          <p:cNvPr id="16" name="灯片编号占位符 5">
            <a:extLst>
              <a:ext uri="{FF2B5EF4-FFF2-40B4-BE49-F238E27FC236}">
                <a16:creationId xmlns:a16="http://schemas.microsoft.com/office/drawing/2014/main" id="{B3588595-1309-4FF2-90E9-C2845A5EA592}"/>
              </a:ext>
            </a:extLst>
          </p:cNvPr>
          <p:cNvSpPr>
            <a:spLocks noGrp="1"/>
          </p:cNvSpPr>
          <p:nvPr>
            <p:ph type="sldNum" sz="quarter" idx="12"/>
          </p:nvPr>
        </p:nvSpPr>
        <p:spPr>
          <a:xfrm>
            <a:off x="8953500" y="6356350"/>
            <a:ext cx="2743200" cy="365125"/>
          </a:xfrm>
        </p:spPr>
        <p:txBody>
          <a:bodyPr/>
          <a:lstStyle>
            <a:lvl1pPr>
              <a:defRPr sz="800">
                <a:solidFill>
                  <a:schemeClr val="bg1">
                    <a:lumMod val="50000"/>
                  </a:schemeClr>
                </a:solidFill>
              </a:defRPr>
            </a:lvl1pPr>
          </a:lstStyle>
          <a:p>
            <a:fld id="{134FB6C8-7C8F-4A07-82BA-70423D8EE858}" type="slidenum">
              <a:rPr lang="zh-CN" altLang="en-US" smtClean="0"/>
              <a:pPr/>
              <a:t>‹#›</a:t>
            </a:fld>
            <a:endParaRPr lang="zh-CN" altLang="en-US"/>
          </a:p>
        </p:txBody>
      </p:sp>
      <p:sp>
        <p:nvSpPr>
          <p:cNvPr id="18" name="内容占位符 11">
            <a:extLst>
              <a:ext uri="{FF2B5EF4-FFF2-40B4-BE49-F238E27FC236}">
                <a16:creationId xmlns:a16="http://schemas.microsoft.com/office/drawing/2014/main" id="{21A66912-29B6-4A13-91D5-0C00BA592CE4}"/>
              </a:ext>
            </a:extLst>
          </p:cNvPr>
          <p:cNvSpPr>
            <a:spLocks noGrp="1"/>
          </p:cNvSpPr>
          <p:nvPr>
            <p:ph sz="quarter" idx="16" hasCustomPrompt="1"/>
          </p:nvPr>
        </p:nvSpPr>
        <p:spPr>
          <a:xfrm>
            <a:off x="4309884" y="2857500"/>
            <a:ext cx="3580353" cy="3295650"/>
          </a:xfrm>
        </p:spPr>
        <p:txBody>
          <a:bodyPr anchor="ctr"/>
          <a:lstStyle>
            <a:lvl1pPr marL="0" indent="0" algn="ctr">
              <a:buNone/>
              <a:defRPr/>
            </a:lvl1pPr>
          </a:lstStyle>
          <a:p>
            <a:pPr lvl="0"/>
            <a:r>
              <a:rPr lang="zh-CN" altLang="en-US" dirty="0"/>
              <a:t>插入你的图表</a:t>
            </a:r>
          </a:p>
        </p:txBody>
      </p:sp>
      <p:sp>
        <p:nvSpPr>
          <p:cNvPr id="19" name="内容占位符 14">
            <a:extLst>
              <a:ext uri="{FF2B5EF4-FFF2-40B4-BE49-F238E27FC236}">
                <a16:creationId xmlns:a16="http://schemas.microsoft.com/office/drawing/2014/main" id="{AA436EC0-2848-4D93-ABEE-BB7A6337C287}"/>
              </a:ext>
            </a:extLst>
          </p:cNvPr>
          <p:cNvSpPr>
            <a:spLocks noGrp="1"/>
          </p:cNvSpPr>
          <p:nvPr>
            <p:ph sz="quarter" idx="17" hasCustomPrompt="1"/>
          </p:nvPr>
        </p:nvSpPr>
        <p:spPr>
          <a:xfrm>
            <a:off x="4303534" y="2260599"/>
            <a:ext cx="3580353"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sp>
        <p:nvSpPr>
          <p:cNvPr id="20" name="内容占位符 11">
            <a:extLst>
              <a:ext uri="{FF2B5EF4-FFF2-40B4-BE49-F238E27FC236}">
                <a16:creationId xmlns:a16="http://schemas.microsoft.com/office/drawing/2014/main" id="{37061C4A-4959-44DC-A953-CEF9CA932F14}"/>
              </a:ext>
            </a:extLst>
          </p:cNvPr>
          <p:cNvSpPr>
            <a:spLocks noGrp="1"/>
          </p:cNvSpPr>
          <p:nvPr>
            <p:ph sz="quarter" idx="18" hasCustomPrompt="1"/>
          </p:nvPr>
        </p:nvSpPr>
        <p:spPr>
          <a:xfrm>
            <a:off x="8116347" y="2857500"/>
            <a:ext cx="3580353" cy="3295650"/>
          </a:xfrm>
        </p:spPr>
        <p:txBody>
          <a:bodyPr anchor="ctr"/>
          <a:lstStyle>
            <a:lvl1pPr marL="0" indent="0" algn="ctr">
              <a:buNone/>
              <a:defRPr/>
            </a:lvl1pPr>
          </a:lstStyle>
          <a:p>
            <a:pPr lvl="0"/>
            <a:r>
              <a:rPr lang="zh-CN" altLang="en-US" dirty="0"/>
              <a:t>插入你的图表</a:t>
            </a:r>
          </a:p>
        </p:txBody>
      </p:sp>
      <p:sp>
        <p:nvSpPr>
          <p:cNvPr id="21" name="内容占位符 14">
            <a:extLst>
              <a:ext uri="{FF2B5EF4-FFF2-40B4-BE49-F238E27FC236}">
                <a16:creationId xmlns:a16="http://schemas.microsoft.com/office/drawing/2014/main" id="{25479321-98C2-416B-BAA7-56D2C15AB83B}"/>
              </a:ext>
            </a:extLst>
          </p:cNvPr>
          <p:cNvSpPr>
            <a:spLocks noGrp="1"/>
          </p:cNvSpPr>
          <p:nvPr>
            <p:ph sz="quarter" idx="19" hasCustomPrompt="1"/>
          </p:nvPr>
        </p:nvSpPr>
        <p:spPr>
          <a:xfrm>
            <a:off x="8109997" y="2260599"/>
            <a:ext cx="3580353"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pic>
        <p:nvPicPr>
          <p:cNvPr id="22" name="图片 21" descr="图片包含 游戏机, 房间, 食物, 画&#10;&#10;描述已自动生成">
            <a:extLst>
              <a:ext uri="{FF2B5EF4-FFF2-40B4-BE49-F238E27FC236}">
                <a16:creationId xmlns:a16="http://schemas.microsoft.com/office/drawing/2014/main" id="{96C09929-2F8D-4624-99A8-22F8BA0720DD}"/>
              </a:ext>
            </a:extLst>
          </p:cNvPr>
          <p:cNvPicPr>
            <a:picLocks noChangeAspect="1"/>
          </p:cNvPicPr>
          <p:nvPr userDrawn="1"/>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8053" t="562" r="8053" b="7303"/>
          <a:stretch/>
        </p:blipFill>
        <p:spPr>
          <a:xfrm>
            <a:off x="10998200" y="107497"/>
            <a:ext cx="711200" cy="781050"/>
          </a:xfrm>
          <a:prstGeom prst="rect">
            <a:avLst/>
          </a:prstGeom>
        </p:spPr>
      </p:pic>
    </p:spTree>
    <p:extLst>
      <p:ext uri="{BB962C8B-B14F-4D97-AF65-F5344CB8AC3E}">
        <p14:creationId xmlns:p14="http://schemas.microsoft.com/office/powerpoint/2010/main" val="3660476446"/>
      </p:ext>
    </p:extLst>
  </p:cSld>
  <p:clrMapOvr>
    <a:masterClrMapping/>
  </p:clrMapOvr>
  <p:extLst>
    <p:ext uri="{DCECCB84-F9BA-43D5-87BE-67443E8EF086}">
      <p15:sldGuideLst xmlns:p15="http://schemas.microsoft.com/office/powerpoint/2012/main">
        <p15:guide id="1" orient="horz" pos="179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左右版式">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016FA564-A9FA-4234-98B6-E2E0A47EF49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 y="8"/>
            <a:ext cx="12191986" cy="6857992"/>
          </a:xfrm>
          <a:prstGeom prst="rect">
            <a:avLst/>
          </a:prstGeom>
        </p:spPr>
      </p:pic>
      <p:sp>
        <p:nvSpPr>
          <p:cNvPr id="2" name="标题 1">
            <a:extLst>
              <a:ext uri="{FF2B5EF4-FFF2-40B4-BE49-F238E27FC236}">
                <a16:creationId xmlns:a16="http://schemas.microsoft.com/office/drawing/2014/main" id="{01DDA208-18BB-4703-9CE1-0A149AD5557E}"/>
              </a:ext>
            </a:extLst>
          </p:cNvPr>
          <p:cNvSpPr>
            <a:spLocks noGrp="1"/>
          </p:cNvSpPr>
          <p:nvPr>
            <p:ph type="title"/>
          </p:nvPr>
        </p:nvSpPr>
        <p:spPr>
          <a:xfrm>
            <a:off x="482600" y="365125"/>
            <a:ext cx="10515600" cy="523875"/>
          </a:xfrm>
        </p:spPr>
        <p:txBody>
          <a:bodyPr>
            <a:noAutofit/>
          </a:bodyPr>
          <a:lstStyle>
            <a:lvl1pPr>
              <a:defRPr sz="3200">
                <a:solidFill>
                  <a:schemeClr val="accent1"/>
                </a:solidFill>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88FB70C4-A66A-450C-917E-F03479F8AD39}"/>
              </a:ext>
            </a:extLst>
          </p:cNvPr>
          <p:cNvSpPr>
            <a:spLocks noGrp="1"/>
          </p:cNvSpPr>
          <p:nvPr>
            <p:ph idx="1" hasCustomPrompt="1"/>
          </p:nvPr>
        </p:nvSpPr>
        <p:spPr>
          <a:xfrm>
            <a:off x="641350" y="2209780"/>
            <a:ext cx="4664075" cy="3629025"/>
          </a:xfrm>
        </p:spPr>
        <p:txBody>
          <a:bodyPr>
            <a:normAutofit/>
          </a:bodyPr>
          <a:lstStyle>
            <a:lvl1pPr marL="0" indent="0" algn="just">
              <a:lnSpc>
                <a:spcPct val="120000"/>
              </a:lnSpc>
              <a:spcBef>
                <a:spcPts val="600"/>
              </a:spcBef>
              <a:buNone/>
              <a:defRPr sz="1800">
                <a:solidFill>
                  <a:schemeClr val="tx1">
                    <a:lumMod val="75000"/>
                    <a:lumOff val="25000"/>
                  </a:schemeClr>
                </a:solidFill>
              </a:defRPr>
            </a:lvl1pPr>
          </a:lstStyle>
          <a:p>
            <a:pPr lvl="0"/>
            <a:r>
              <a:rPr lang="zh-CN" altLang="en-US" dirty="0"/>
              <a:t>输入正文</a:t>
            </a:r>
          </a:p>
        </p:txBody>
      </p:sp>
      <p:pic>
        <p:nvPicPr>
          <p:cNvPr id="10" name="图片 9" descr="图片包含 游戏机, 树&#10;&#10;描述已自动生成">
            <a:extLst>
              <a:ext uri="{FF2B5EF4-FFF2-40B4-BE49-F238E27FC236}">
                <a16:creationId xmlns:a16="http://schemas.microsoft.com/office/drawing/2014/main" id="{D6540171-1EEE-49B8-92CF-B8B7973C633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276225"/>
            <a:ext cx="641350" cy="641350"/>
          </a:xfrm>
          <a:prstGeom prst="rect">
            <a:avLst/>
          </a:prstGeom>
        </p:spPr>
      </p:pic>
      <p:sp>
        <p:nvSpPr>
          <p:cNvPr id="11" name="内容占位符 11">
            <a:extLst>
              <a:ext uri="{FF2B5EF4-FFF2-40B4-BE49-F238E27FC236}">
                <a16:creationId xmlns:a16="http://schemas.microsoft.com/office/drawing/2014/main" id="{4839A092-C5B4-45AE-B516-B018FBC67826}"/>
              </a:ext>
            </a:extLst>
          </p:cNvPr>
          <p:cNvSpPr>
            <a:spLocks noGrp="1"/>
          </p:cNvSpPr>
          <p:nvPr>
            <p:ph sz="quarter" idx="14" hasCustomPrompt="1"/>
          </p:nvPr>
        </p:nvSpPr>
        <p:spPr>
          <a:xfrm>
            <a:off x="6089651" y="2209799"/>
            <a:ext cx="5613400" cy="3629025"/>
          </a:xfrm>
        </p:spPr>
        <p:txBody>
          <a:bodyPr anchor="ctr"/>
          <a:lstStyle>
            <a:lvl1pPr marL="0" indent="0" algn="ctr">
              <a:buNone/>
              <a:defRPr/>
            </a:lvl1pPr>
          </a:lstStyle>
          <a:p>
            <a:pPr lvl="0"/>
            <a:r>
              <a:rPr lang="zh-CN" altLang="en-US" dirty="0"/>
              <a:t>插入你的图表</a:t>
            </a:r>
          </a:p>
        </p:txBody>
      </p:sp>
      <p:sp>
        <p:nvSpPr>
          <p:cNvPr id="14" name="内容占位符 14">
            <a:extLst>
              <a:ext uri="{FF2B5EF4-FFF2-40B4-BE49-F238E27FC236}">
                <a16:creationId xmlns:a16="http://schemas.microsoft.com/office/drawing/2014/main" id="{11674025-6531-4D28-A6DE-6491AA9B07AD}"/>
              </a:ext>
            </a:extLst>
          </p:cNvPr>
          <p:cNvSpPr>
            <a:spLocks noGrp="1"/>
          </p:cNvSpPr>
          <p:nvPr>
            <p:ph sz="quarter" idx="16" hasCustomPrompt="1"/>
          </p:nvPr>
        </p:nvSpPr>
        <p:spPr>
          <a:xfrm>
            <a:off x="6089651" y="1608137"/>
            <a:ext cx="5613400" cy="530225"/>
          </a:xfrm>
        </p:spPr>
        <p:txBody>
          <a:bodyPr anchor="ctr">
            <a:normAutofit/>
          </a:bodyPr>
          <a:lstStyle>
            <a:lvl1pPr marL="0" indent="0" algn="ctr">
              <a:buNone/>
              <a:defRPr sz="2400">
                <a:solidFill>
                  <a:schemeClr val="accent1"/>
                </a:solidFill>
                <a:latin typeface="+mj-ea"/>
                <a:ea typeface="+mj-ea"/>
              </a:defRPr>
            </a:lvl1pPr>
            <a:lvl2pPr algn="ctr">
              <a:defRPr/>
            </a:lvl2pPr>
            <a:lvl3pPr algn="ctr">
              <a:defRPr/>
            </a:lvl3pPr>
            <a:lvl4pPr algn="ctr">
              <a:defRPr/>
            </a:lvl4pPr>
            <a:lvl5pPr algn="ctr">
              <a:defRPr/>
            </a:lvl5pPr>
          </a:lstStyle>
          <a:p>
            <a:pPr lvl="0"/>
            <a:r>
              <a:rPr lang="zh-CN" altLang="en-US" dirty="0"/>
              <a:t>填写你的图表标题</a:t>
            </a:r>
          </a:p>
        </p:txBody>
      </p:sp>
      <p:cxnSp>
        <p:nvCxnSpPr>
          <p:cNvPr id="15" name="直接连接符 14">
            <a:extLst>
              <a:ext uri="{FF2B5EF4-FFF2-40B4-BE49-F238E27FC236}">
                <a16:creationId xmlns:a16="http://schemas.microsoft.com/office/drawing/2014/main" id="{DCD36EF9-ABA0-47FB-BF02-9FC17A65FCCC}"/>
              </a:ext>
            </a:extLst>
          </p:cNvPr>
          <p:cNvCxnSpPr/>
          <p:nvPr userDrawn="1"/>
        </p:nvCxnSpPr>
        <p:spPr>
          <a:xfrm>
            <a:off x="482600" y="889000"/>
            <a:ext cx="11214100" cy="0"/>
          </a:xfrm>
          <a:prstGeom prst="line">
            <a:avLst/>
          </a:prstGeom>
          <a:ln w="19050">
            <a:solidFill>
              <a:srgbClr val="16583D"/>
            </a:solidFill>
          </a:ln>
        </p:spPr>
        <p:style>
          <a:lnRef idx="1">
            <a:schemeClr val="accent1"/>
          </a:lnRef>
          <a:fillRef idx="0">
            <a:schemeClr val="accent1"/>
          </a:fillRef>
          <a:effectRef idx="0">
            <a:schemeClr val="accent1"/>
          </a:effectRef>
          <a:fontRef idx="minor">
            <a:schemeClr val="tx1"/>
          </a:fontRef>
        </p:style>
      </p:cxnSp>
      <p:sp>
        <p:nvSpPr>
          <p:cNvPr id="16" name="灯片编号占位符 5">
            <a:extLst>
              <a:ext uri="{FF2B5EF4-FFF2-40B4-BE49-F238E27FC236}">
                <a16:creationId xmlns:a16="http://schemas.microsoft.com/office/drawing/2014/main" id="{9156A062-9F01-4489-9948-64C8ADF12637}"/>
              </a:ext>
            </a:extLst>
          </p:cNvPr>
          <p:cNvSpPr>
            <a:spLocks noGrp="1"/>
          </p:cNvSpPr>
          <p:nvPr>
            <p:ph type="sldNum" sz="quarter" idx="12"/>
          </p:nvPr>
        </p:nvSpPr>
        <p:spPr>
          <a:xfrm>
            <a:off x="8953500" y="6356350"/>
            <a:ext cx="2743200" cy="365125"/>
          </a:xfrm>
        </p:spPr>
        <p:txBody>
          <a:bodyPr/>
          <a:lstStyle>
            <a:lvl1pPr>
              <a:defRPr sz="800">
                <a:solidFill>
                  <a:schemeClr val="bg1">
                    <a:lumMod val="50000"/>
                  </a:schemeClr>
                </a:solidFill>
              </a:defRPr>
            </a:lvl1pPr>
          </a:lstStyle>
          <a:p>
            <a:fld id="{134FB6C8-7C8F-4A07-82BA-70423D8EE858}" type="slidenum">
              <a:rPr lang="zh-CN" altLang="en-US" smtClean="0"/>
              <a:pPr/>
              <a:t>‹#›</a:t>
            </a:fld>
            <a:endParaRPr lang="zh-CN" altLang="en-US"/>
          </a:p>
        </p:txBody>
      </p:sp>
      <p:sp>
        <p:nvSpPr>
          <p:cNvPr id="17" name="内容占位符 2">
            <a:extLst>
              <a:ext uri="{FF2B5EF4-FFF2-40B4-BE49-F238E27FC236}">
                <a16:creationId xmlns:a16="http://schemas.microsoft.com/office/drawing/2014/main" id="{EF107931-AD32-4D0D-BC13-28D28B986DAE}"/>
              </a:ext>
            </a:extLst>
          </p:cNvPr>
          <p:cNvSpPr>
            <a:spLocks noGrp="1"/>
          </p:cNvSpPr>
          <p:nvPr>
            <p:ph idx="17" hasCustomPrompt="1"/>
          </p:nvPr>
        </p:nvSpPr>
        <p:spPr>
          <a:xfrm>
            <a:off x="641350" y="1601788"/>
            <a:ext cx="4664075" cy="530226"/>
          </a:xfrm>
        </p:spPr>
        <p:txBody>
          <a:bodyPr anchor="ctr">
            <a:normAutofit/>
          </a:bodyPr>
          <a:lstStyle>
            <a:lvl1pPr marL="285750" indent="-285750">
              <a:lnSpc>
                <a:spcPct val="120000"/>
              </a:lnSpc>
              <a:spcBef>
                <a:spcPts val="600"/>
              </a:spcBef>
              <a:buFont typeface="Wingdings" panose="05000000000000000000" pitchFamily="2" charset="2"/>
              <a:buChar char="l"/>
              <a:defRPr sz="2400">
                <a:solidFill>
                  <a:schemeClr val="accent1"/>
                </a:solidFill>
                <a:latin typeface="+mj-ea"/>
                <a:ea typeface="+mj-ea"/>
              </a:defRPr>
            </a:lvl1pPr>
          </a:lstStyle>
          <a:p>
            <a:pPr lvl="0"/>
            <a:r>
              <a:rPr lang="zh-CN" altLang="en-US" dirty="0"/>
              <a:t>结论</a:t>
            </a:r>
          </a:p>
        </p:txBody>
      </p:sp>
      <p:pic>
        <p:nvPicPr>
          <p:cNvPr id="12" name="图片 11" descr="图片包含 游戏机, 房间, 食物, 画&#10;&#10;描述已自动生成">
            <a:extLst>
              <a:ext uri="{FF2B5EF4-FFF2-40B4-BE49-F238E27FC236}">
                <a16:creationId xmlns:a16="http://schemas.microsoft.com/office/drawing/2014/main" id="{353E2AFE-C211-4713-9E7E-9DFD41EC1933}"/>
              </a:ext>
            </a:extLst>
          </p:cNvPr>
          <p:cNvPicPr>
            <a:picLocks noChangeAspect="1"/>
          </p:cNvPicPr>
          <p:nvPr userDrawn="1"/>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8053" t="562" r="8053" b="7303"/>
          <a:stretch/>
        </p:blipFill>
        <p:spPr>
          <a:xfrm>
            <a:off x="10998200" y="107497"/>
            <a:ext cx="711200" cy="781050"/>
          </a:xfrm>
          <a:prstGeom prst="rect">
            <a:avLst/>
          </a:prstGeom>
        </p:spPr>
      </p:pic>
    </p:spTree>
    <p:extLst>
      <p:ext uri="{BB962C8B-B14F-4D97-AF65-F5344CB8AC3E}">
        <p14:creationId xmlns:p14="http://schemas.microsoft.com/office/powerpoint/2010/main" val="898850425"/>
      </p:ext>
    </p:extLst>
  </p:cSld>
  <p:clrMapOvr>
    <a:masterClrMapping/>
  </p:clrMapOvr>
  <p:extLst>
    <p:ext uri="{DCECCB84-F9BA-43D5-87BE-67443E8EF086}">
      <p15:sldGuideLst xmlns:p15="http://schemas.microsoft.com/office/powerpoint/2012/main">
        <p15:guide id="1" orient="horz" pos="179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32E66B91-D941-4776-A282-58C3E59D431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 y="8"/>
            <a:ext cx="12191986" cy="6857992"/>
          </a:xfrm>
          <a:prstGeom prst="rect">
            <a:avLst/>
          </a:prstGeom>
        </p:spPr>
      </p:pic>
      <p:sp>
        <p:nvSpPr>
          <p:cNvPr id="2" name="标题 1">
            <a:extLst>
              <a:ext uri="{FF2B5EF4-FFF2-40B4-BE49-F238E27FC236}">
                <a16:creationId xmlns:a16="http://schemas.microsoft.com/office/drawing/2014/main" id="{01DDA208-18BB-4703-9CE1-0A149AD5557E}"/>
              </a:ext>
            </a:extLst>
          </p:cNvPr>
          <p:cNvSpPr>
            <a:spLocks noGrp="1"/>
          </p:cNvSpPr>
          <p:nvPr>
            <p:ph type="title"/>
          </p:nvPr>
        </p:nvSpPr>
        <p:spPr>
          <a:xfrm>
            <a:off x="482600" y="365125"/>
            <a:ext cx="10515600" cy="523875"/>
          </a:xfrm>
        </p:spPr>
        <p:txBody>
          <a:bodyPr>
            <a:noAutofit/>
          </a:bodyPr>
          <a:lstStyle>
            <a:lvl1pPr>
              <a:defRPr sz="3200">
                <a:solidFill>
                  <a:schemeClr val="accent1"/>
                </a:solidFill>
              </a:defRPr>
            </a:lvl1pPr>
          </a:lstStyle>
          <a:p>
            <a:r>
              <a:rPr lang="zh-CN" altLang="en-US" dirty="0"/>
              <a:t>单击此处编辑母版标题样式</a:t>
            </a:r>
          </a:p>
        </p:txBody>
      </p:sp>
      <p:pic>
        <p:nvPicPr>
          <p:cNvPr id="10" name="图片 9" descr="图片包含 游戏机, 树&#10;&#10;描述已自动生成">
            <a:extLst>
              <a:ext uri="{FF2B5EF4-FFF2-40B4-BE49-F238E27FC236}">
                <a16:creationId xmlns:a16="http://schemas.microsoft.com/office/drawing/2014/main" id="{D6540171-1EEE-49B8-92CF-B8B7973C633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276225"/>
            <a:ext cx="641350" cy="641350"/>
          </a:xfrm>
          <a:prstGeom prst="rect">
            <a:avLst/>
          </a:prstGeom>
        </p:spPr>
      </p:pic>
      <p:cxnSp>
        <p:nvCxnSpPr>
          <p:cNvPr id="15" name="直接连接符 14">
            <a:extLst>
              <a:ext uri="{FF2B5EF4-FFF2-40B4-BE49-F238E27FC236}">
                <a16:creationId xmlns:a16="http://schemas.microsoft.com/office/drawing/2014/main" id="{DCD36EF9-ABA0-47FB-BF02-9FC17A65FCCC}"/>
              </a:ext>
            </a:extLst>
          </p:cNvPr>
          <p:cNvCxnSpPr/>
          <p:nvPr userDrawn="1"/>
        </p:nvCxnSpPr>
        <p:spPr>
          <a:xfrm>
            <a:off x="482600" y="889000"/>
            <a:ext cx="11214100" cy="0"/>
          </a:xfrm>
          <a:prstGeom prst="line">
            <a:avLst/>
          </a:prstGeom>
          <a:ln w="19050">
            <a:solidFill>
              <a:srgbClr val="16583D"/>
            </a:solidFill>
          </a:ln>
        </p:spPr>
        <p:style>
          <a:lnRef idx="1">
            <a:schemeClr val="accent1"/>
          </a:lnRef>
          <a:fillRef idx="0">
            <a:schemeClr val="accent1"/>
          </a:fillRef>
          <a:effectRef idx="0">
            <a:schemeClr val="accent1"/>
          </a:effectRef>
          <a:fontRef idx="minor">
            <a:schemeClr val="tx1"/>
          </a:fontRef>
        </p:style>
      </p:cxnSp>
      <p:sp>
        <p:nvSpPr>
          <p:cNvPr id="16" name="灯片编号占位符 5">
            <a:extLst>
              <a:ext uri="{FF2B5EF4-FFF2-40B4-BE49-F238E27FC236}">
                <a16:creationId xmlns:a16="http://schemas.microsoft.com/office/drawing/2014/main" id="{9156A062-9F01-4489-9948-64C8ADF12637}"/>
              </a:ext>
            </a:extLst>
          </p:cNvPr>
          <p:cNvSpPr>
            <a:spLocks noGrp="1"/>
          </p:cNvSpPr>
          <p:nvPr>
            <p:ph type="sldNum" sz="quarter" idx="12"/>
          </p:nvPr>
        </p:nvSpPr>
        <p:spPr>
          <a:xfrm>
            <a:off x="8953500" y="6356350"/>
            <a:ext cx="2743200" cy="365125"/>
          </a:xfrm>
        </p:spPr>
        <p:txBody>
          <a:bodyPr/>
          <a:lstStyle>
            <a:lvl1pPr>
              <a:defRPr sz="800">
                <a:solidFill>
                  <a:schemeClr val="bg1">
                    <a:lumMod val="50000"/>
                  </a:schemeClr>
                </a:solidFill>
              </a:defRPr>
            </a:lvl1pPr>
          </a:lstStyle>
          <a:p>
            <a:fld id="{134FB6C8-7C8F-4A07-82BA-70423D8EE858}" type="slidenum">
              <a:rPr lang="zh-CN" altLang="en-US" smtClean="0"/>
              <a:pPr/>
              <a:t>‹#›</a:t>
            </a:fld>
            <a:endParaRPr lang="zh-CN" altLang="en-US"/>
          </a:p>
        </p:txBody>
      </p:sp>
      <p:pic>
        <p:nvPicPr>
          <p:cNvPr id="9" name="图片 8" descr="图片包含 游戏机, 房间, 食物, 画&#10;&#10;描述已自动生成">
            <a:extLst>
              <a:ext uri="{FF2B5EF4-FFF2-40B4-BE49-F238E27FC236}">
                <a16:creationId xmlns:a16="http://schemas.microsoft.com/office/drawing/2014/main" id="{9321BF0C-73D0-4C2A-8700-E2B74A28B8C8}"/>
              </a:ext>
            </a:extLst>
          </p:cNvPr>
          <p:cNvPicPr>
            <a:picLocks noChangeAspect="1"/>
          </p:cNvPicPr>
          <p:nvPr userDrawn="1"/>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8053" t="562" r="8053" b="7303"/>
          <a:stretch/>
        </p:blipFill>
        <p:spPr>
          <a:xfrm>
            <a:off x="10998200" y="107497"/>
            <a:ext cx="711200" cy="781050"/>
          </a:xfrm>
          <a:prstGeom prst="rect">
            <a:avLst/>
          </a:prstGeom>
        </p:spPr>
      </p:pic>
    </p:spTree>
    <p:extLst>
      <p:ext uri="{BB962C8B-B14F-4D97-AF65-F5344CB8AC3E}">
        <p14:creationId xmlns:p14="http://schemas.microsoft.com/office/powerpoint/2010/main" val="616149583"/>
      </p:ext>
    </p:extLst>
  </p:cSld>
  <p:clrMapOvr>
    <a:masterClrMapping/>
  </p:clrMapOvr>
  <p:extLst>
    <p:ext uri="{DCECCB84-F9BA-43D5-87BE-67443E8EF086}">
      <p15:sldGuideLst xmlns:p15="http://schemas.microsoft.com/office/powerpoint/2012/main">
        <p15:guide id="1" orient="horz" pos="179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610B8E3-F989-4974-B061-9CE02E6FA011}"/>
              </a:ext>
            </a:extLst>
          </p:cNvPr>
          <p:cNvSpPr>
            <a:spLocks noGrp="1"/>
          </p:cNvSpPr>
          <p:nvPr>
            <p:ph type="dt" sz="half" idx="10"/>
          </p:nvPr>
        </p:nvSpPr>
        <p:spPr/>
        <p:txBody>
          <a:bodyPr/>
          <a:lstStyle/>
          <a:p>
            <a:endParaRPr lang="zh-CN" altLang="en-US"/>
          </a:p>
        </p:txBody>
      </p:sp>
      <p:sp>
        <p:nvSpPr>
          <p:cNvPr id="3" name="页脚占位符 2">
            <a:extLst>
              <a:ext uri="{FF2B5EF4-FFF2-40B4-BE49-F238E27FC236}">
                <a16:creationId xmlns:a16="http://schemas.microsoft.com/office/drawing/2014/main" id="{C360D6F3-3C4B-4ED3-AD0F-1BB79105CF5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44A1EE2-23C7-4D9D-ACAC-8FC3D5C2E7A3}"/>
              </a:ext>
            </a:extLst>
          </p:cNvPr>
          <p:cNvSpPr>
            <a:spLocks noGrp="1"/>
          </p:cNvSpPr>
          <p:nvPr>
            <p:ph type="sldNum" sz="quarter" idx="12"/>
          </p:nvPr>
        </p:nvSpPr>
        <p:spPr/>
        <p:txBody>
          <a:bodyPr/>
          <a:lstStyle/>
          <a:p>
            <a:fld id="{134FB6C8-7C8F-4A07-82BA-70423D8EE858}" type="slidenum">
              <a:rPr lang="zh-CN" altLang="en-US" smtClean="0"/>
              <a:t>‹#›</a:t>
            </a:fld>
            <a:endParaRPr lang="zh-CN" altLang="en-US"/>
          </a:p>
        </p:txBody>
      </p:sp>
    </p:spTree>
    <p:extLst>
      <p:ext uri="{BB962C8B-B14F-4D97-AF65-F5344CB8AC3E}">
        <p14:creationId xmlns:p14="http://schemas.microsoft.com/office/powerpoint/2010/main" val="191293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2086251-CBE6-4A18-8925-F95F9EFD9F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A33E93B-68DF-4C4E-A3FE-608302E69D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CAAA994-8055-438D-B331-6054693650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0C4E05A1-31EC-4FDB-918A-8EFE091D17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E204C55-8615-450E-9A6D-07ECA73B37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FB6C8-7C8F-4A07-82BA-70423D8EE858}" type="slidenum">
              <a:rPr lang="zh-CN" altLang="en-US" smtClean="0"/>
              <a:t>‹#›</a:t>
            </a:fld>
            <a:endParaRPr lang="zh-CN" altLang="en-US"/>
          </a:p>
        </p:txBody>
      </p:sp>
    </p:spTree>
    <p:extLst>
      <p:ext uri="{BB962C8B-B14F-4D97-AF65-F5344CB8AC3E}">
        <p14:creationId xmlns:p14="http://schemas.microsoft.com/office/powerpoint/2010/main" val="2654121689"/>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0" r:id="rId4"/>
    <p:sldLayoutId id="2147483660" r:id="rId5"/>
    <p:sldLayoutId id="2147483665" r:id="rId6"/>
    <p:sldLayoutId id="2147483661" r:id="rId7"/>
    <p:sldLayoutId id="2147483664" r:id="rId8"/>
    <p:sldLayoutId id="2147483655"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04" userDrawn="1">
          <p15:clr>
            <a:srgbClr val="F26B43"/>
          </p15:clr>
        </p15:guide>
        <p15:guide id="2" pos="3840" userDrawn="1">
          <p15:clr>
            <a:srgbClr val="F26B43"/>
          </p15:clr>
        </p15:guide>
        <p15:guide id="3" pos="304" userDrawn="1">
          <p15:clr>
            <a:srgbClr val="F26B43"/>
          </p15:clr>
        </p15:guide>
        <p15:guide id="4" pos="7368" userDrawn="1">
          <p15:clr>
            <a:srgbClr val="F26B43"/>
          </p15:clr>
        </p15:guide>
        <p15:guide id="5" orient="horz" pos="560" userDrawn="1">
          <p15:clr>
            <a:srgbClr val="F26B43"/>
          </p15:clr>
        </p15:guide>
        <p15:guide id="6" orient="horz" pos="624" userDrawn="1">
          <p15:clr>
            <a:srgbClr val="F26B43"/>
          </p15:clr>
        </p15:guide>
        <p15:guide id="7" orient="horz" pos="4056" userDrawn="1">
          <p15:clr>
            <a:srgbClr val="F26B43"/>
          </p15:clr>
        </p15:guide>
        <p15:guide id="8" orient="horz" pos="399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4.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片包含 户外, 建筑, 树, 公寓&#10;&#10;描述已自动生成">
            <a:extLst>
              <a:ext uri="{FF2B5EF4-FFF2-40B4-BE49-F238E27FC236}">
                <a16:creationId xmlns:a16="http://schemas.microsoft.com/office/drawing/2014/main" id="{F8212FAA-11F1-4BB1-99B0-250B37966B08}"/>
              </a:ext>
            </a:extLst>
          </p:cNvPr>
          <p:cNvPicPr>
            <a:picLocks noChangeAspect="1"/>
          </p:cNvPicPr>
          <p:nvPr/>
        </p:nvPicPr>
        <p:blipFill rotWithShape="1">
          <a:blip r:embed="rId3">
            <a:extLst>
              <a:ext uri="{28A0092B-C50C-407E-A947-70E740481C1C}">
                <a14:useLocalDpi xmlns:a14="http://schemas.microsoft.com/office/drawing/2010/main" val="0"/>
              </a:ext>
            </a:extLst>
          </a:blip>
          <a:srcRect t="34032" b="21050"/>
          <a:stretch/>
        </p:blipFill>
        <p:spPr>
          <a:xfrm>
            <a:off x="0" y="0"/>
            <a:ext cx="12192000" cy="3080458"/>
          </a:xfrm>
          <a:prstGeom prst="rect">
            <a:avLst/>
          </a:prstGeom>
        </p:spPr>
      </p:pic>
      <p:pic>
        <p:nvPicPr>
          <p:cNvPr id="4" name="图片 3" descr="图片包含 游戏机, 房间, 食物, 画&#10;&#10;描述已自动生成">
            <a:extLst>
              <a:ext uri="{FF2B5EF4-FFF2-40B4-BE49-F238E27FC236}">
                <a16:creationId xmlns:a16="http://schemas.microsoft.com/office/drawing/2014/main" id="{AA9BA3A6-0473-4F7E-B713-327119C0DAD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31517" y="2218360"/>
            <a:ext cx="1928966" cy="1928966"/>
          </a:xfrm>
          <a:prstGeom prst="ellipse">
            <a:avLst/>
          </a:prstGeom>
        </p:spPr>
      </p:pic>
      <p:sp>
        <p:nvSpPr>
          <p:cNvPr id="13" name="灯片编号占位符 12">
            <a:extLst>
              <a:ext uri="{FF2B5EF4-FFF2-40B4-BE49-F238E27FC236}">
                <a16:creationId xmlns:a16="http://schemas.microsoft.com/office/drawing/2014/main" id="{2030FF11-D221-4E35-B273-6EA40CFD3D5F}"/>
              </a:ext>
            </a:extLst>
          </p:cNvPr>
          <p:cNvSpPr>
            <a:spLocks noGrp="1"/>
          </p:cNvSpPr>
          <p:nvPr>
            <p:ph type="sldNum" sz="quarter" idx="12"/>
          </p:nvPr>
        </p:nvSpPr>
        <p:spPr/>
        <p:txBody>
          <a:bodyPr/>
          <a:lstStyle/>
          <a:p>
            <a:fld id="{134FB6C8-7C8F-4A07-82BA-70423D8EE858}" type="slidenum">
              <a:rPr lang="zh-CN" altLang="en-US" smtClean="0"/>
              <a:t>1</a:t>
            </a:fld>
            <a:endParaRPr lang="zh-CN" altLang="en-US"/>
          </a:p>
        </p:txBody>
      </p:sp>
      <p:sp>
        <p:nvSpPr>
          <p:cNvPr id="19" name="文本框 18">
            <a:extLst>
              <a:ext uri="{FF2B5EF4-FFF2-40B4-BE49-F238E27FC236}">
                <a16:creationId xmlns:a16="http://schemas.microsoft.com/office/drawing/2014/main" id="{E84445CE-E361-478E-BD1B-57D5D205D9CE}"/>
              </a:ext>
            </a:extLst>
          </p:cNvPr>
          <p:cNvSpPr txBox="1"/>
          <p:nvPr/>
        </p:nvSpPr>
        <p:spPr>
          <a:xfrm>
            <a:off x="1957015" y="3901593"/>
            <a:ext cx="8277969" cy="830997"/>
          </a:xfrm>
          <a:prstGeom prst="rect">
            <a:avLst/>
          </a:prstGeom>
          <a:noFill/>
        </p:spPr>
        <p:txBody>
          <a:bodyPr wrap="square" rtlCol="0">
            <a:spAutoFit/>
          </a:bodyPr>
          <a:lstStyle/>
          <a:p>
            <a:pPr algn="ctr"/>
            <a:r>
              <a:rPr lang="zh-CN" altLang="en-US" sz="4800" dirty="0">
                <a:solidFill>
                  <a:schemeClr val="accent1"/>
                </a:solidFill>
                <a:latin typeface="思源宋体 Heavy" panose="02020900000000000000" pitchFamily="18" charset="-122"/>
                <a:ea typeface="思源宋体 Heavy" panose="02020900000000000000" pitchFamily="18" charset="-122"/>
              </a:rPr>
              <a:t>语义通信</a:t>
            </a:r>
          </a:p>
        </p:txBody>
      </p:sp>
      <p:cxnSp>
        <p:nvCxnSpPr>
          <p:cNvPr id="21" name="直接连接符 20">
            <a:extLst>
              <a:ext uri="{FF2B5EF4-FFF2-40B4-BE49-F238E27FC236}">
                <a16:creationId xmlns:a16="http://schemas.microsoft.com/office/drawing/2014/main" id="{543A653F-4F1B-4528-97EC-580C13A42664}"/>
              </a:ext>
            </a:extLst>
          </p:cNvPr>
          <p:cNvCxnSpPr>
            <a:cxnSpLocks/>
          </p:cNvCxnSpPr>
          <p:nvPr/>
        </p:nvCxnSpPr>
        <p:spPr>
          <a:xfrm>
            <a:off x="4040965" y="5462808"/>
            <a:ext cx="4683398" cy="0"/>
          </a:xfrm>
          <a:prstGeom prst="line">
            <a:avLst/>
          </a:prstGeom>
          <a:ln w="12700">
            <a:gradFill flip="none" rotWithShape="1">
              <a:gsLst>
                <a:gs pos="0">
                  <a:srgbClr val="16583D"/>
                </a:gs>
                <a:gs pos="60000">
                  <a:schemeClr val="accent1">
                    <a:lumMod val="45000"/>
                    <a:lumOff val="55000"/>
                  </a:schemeClr>
                </a:gs>
                <a:gs pos="92000">
                  <a:schemeClr val="accent1">
                    <a:lumMod val="30000"/>
                    <a:lumOff val="70000"/>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a16="http://schemas.microsoft.com/office/drawing/2014/main" id="{E063FDBE-851C-496D-A6E1-F1D1978678A3}"/>
              </a:ext>
            </a:extLst>
          </p:cNvPr>
          <p:cNvGrpSpPr/>
          <p:nvPr/>
        </p:nvGrpSpPr>
        <p:grpSpPr>
          <a:xfrm>
            <a:off x="1767755" y="5859053"/>
            <a:ext cx="2273210" cy="463012"/>
            <a:chOff x="1767755" y="5835880"/>
            <a:chExt cx="2273210" cy="463012"/>
          </a:xfrm>
        </p:grpSpPr>
        <p:sp>
          <p:nvSpPr>
            <p:cNvPr id="30" name="矩形: 圆角 29">
              <a:extLst>
                <a:ext uri="{FF2B5EF4-FFF2-40B4-BE49-F238E27FC236}">
                  <a16:creationId xmlns:a16="http://schemas.microsoft.com/office/drawing/2014/main" id="{DDB1C2CB-508F-4DA3-9761-EFA08D587E73}"/>
                </a:ext>
              </a:extLst>
            </p:cNvPr>
            <p:cNvSpPr/>
            <p:nvPr/>
          </p:nvSpPr>
          <p:spPr>
            <a:xfrm>
              <a:off x="1767755" y="5835880"/>
              <a:ext cx="2273210" cy="463012"/>
            </a:xfrm>
            <a:prstGeom prst="roundRect">
              <a:avLst>
                <a:gd name="adj" fmla="val 2215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3" name="文本框 22">
              <a:extLst>
                <a:ext uri="{FF2B5EF4-FFF2-40B4-BE49-F238E27FC236}">
                  <a16:creationId xmlns:a16="http://schemas.microsoft.com/office/drawing/2014/main" id="{F1A485CE-A840-4436-909A-419F5B110164}"/>
                </a:ext>
              </a:extLst>
            </p:cNvPr>
            <p:cNvSpPr txBox="1"/>
            <p:nvPr/>
          </p:nvSpPr>
          <p:spPr>
            <a:xfrm>
              <a:off x="1824140" y="5882720"/>
              <a:ext cx="2160442" cy="369332"/>
            </a:xfrm>
            <a:prstGeom prst="rect">
              <a:avLst/>
            </a:prstGeom>
            <a:noFill/>
          </p:spPr>
          <p:txBody>
            <a:bodyPr wrap="square" rtlCol="0" anchor="ctr">
              <a:spAutoFit/>
            </a:bodyPr>
            <a:lstStyle/>
            <a:p>
              <a:pPr algn="ctr"/>
              <a:r>
                <a:rPr lang="zh-CN" altLang="en-US" dirty="0">
                  <a:solidFill>
                    <a:schemeClr val="bg1"/>
                  </a:solidFill>
                </a:rPr>
                <a:t>答辩人：张效</a:t>
              </a:r>
            </a:p>
          </p:txBody>
        </p:sp>
      </p:grpSp>
      <p:grpSp>
        <p:nvGrpSpPr>
          <p:cNvPr id="2" name="组合 1">
            <a:extLst>
              <a:ext uri="{FF2B5EF4-FFF2-40B4-BE49-F238E27FC236}">
                <a16:creationId xmlns:a16="http://schemas.microsoft.com/office/drawing/2014/main" id="{49C5A3AD-8C55-4B52-994E-4987AEBD2076}"/>
              </a:ext>
            </a:extLst>
          </p:cNvPr>
          <p:cNvGrpSpPr/>
          <p:nvPr/>
        </p:nvGrpSpPr>
        <p:grpSpPr>
          <a:xfrm>
            <a:off x="4761585" y="5859053"/>
            <a:ext cx="2552076" cy="463012"/>
            <a:chOff x="4873792" y="5835880"/>
            <a:chExt cx="2053147" cy="463012"/>
          </a:xfrm>
        </p:grpSpPr>
        <p:sp>
          <p:nvSpPr>
            <p:cNvPr id="31" name="矩形: 圆角 30">
              <a:extLst>
                <a:ext uri="{FF2B5EF4-FFF2-40B4-BE49-F238E27FC236}">
                  <a16:creationId xmlns:a16="http://schemas.microsoft.com/office/drawing/2014/main" id="{7D307210-0C57-474A-8C02-D5417FA7F3F4}"/>
                </a:ext>
              </a:extLst>
            </p:cNvPr>
            <p:cNvSpPr/>
            <p:nvPr/>
          </p:nvSpPr>
          <p:spPr>
            <a:xfrm>
              <a:off x="4985965" y="5835880"/>
              <a:ext cx="1828800" cy="463012"/>
            </a:xfrm>
            <a:prstGeom prst="roundRect">
              <a:avLst>
                <a:gd name="adj" fmla="val 2215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4" name="文本框 23">
              <a:extLst>
                <a:ext uri="{FF2B5EF4-FFF2-40B4-BE49-F238E27FC236}">
                  <a16:creationId xmlns:a16="http://schemas.microsoft.com/office/drawing/2014/main" id="{FA27A671-2ACD-4E32-8025-F6EC48C27D43}"/>
                </a:ext>
              </a:extLst>
            </p:cNvPr>
            <p:cNvSpPr txBox="1"/>
            <p:nvPr/>
          </p:nvSpPr>
          <p:spPr>
            <a:xfrm>
              <a:off x="4873792" y="5882720"/>
              <a:ext cx="2053147" cy="369332"/>
            </a:xfrm>
            <a:prstGeom prst="rect">
              <a:avLst/>
            </a:prstGeom>
            <a:noFill/>
          </p:spPr>
          <p:txBody>
            <a:bodyPr wrap="square" rtlCol="0" anchor="ctr">
              <a:spAutoFit/>
            </a:bodyPr>
            <a:lstStyle>
              <a:defPPr>
                <a:defRPr lang="zh-CN"/>
              </a:defPPr>
              <a:lvl1pPr algn="ctr">
                <a:defRPr>
                  <a:solidFill>
                    <a:schemeClr val="bg1"/>
                  </a:solidFill>
                </a:defRPr>
              </a:lvl1pPr>
            </a:lstStyle>
            <a:p>
              <a:r>
                <a:rPr lang="zh-CN" altLang="en-US" dirty="0"/>
                <a:t>指导教师：</a:t>
              </a:r>
              <a:r>
                <a:rPr lang="en-US" altLang="zh-CN" dirty="0"/>
                <a:t>XXX</a:t>
              </a:r>
              <a:endParaRPr lang="zh-CN" altLang="en-US" dirty="0"/>
            </a:p>
          </p:txBody>
        </p:sp>
      </p:grpSp>
      <p:grpSp>
        <p:nvGrpSpPr>
          <p:cNvPr id="11" name="组合 10">
            <a:extLst>
              <a:ext uri="{FF2B5EF4-FFF2-40B4-BE49-F238E27FC236}">
                <a16:creationId xmlns:a16="http://schemas.microsoft.com/office/drawing/2014/main" id="{9E366507-BC5A-4C94-98D9-A95E970914D5}"/>
              </a:ext>
            </a:extLst>
          </p:cNvPr>
          <p:cNvGrpSpPr/>
          <p:nvPr/>
        </p:nvGrpSpPr>
        <p:grpSpPr>
          <a:xfrm>
            <a:off x="8034280" y="5859053"/>
            <a:ext cx="2552077" cy="463012"/>
            <a:chOff x="8333639" y="5835880"/>
            <a:chExt cx="2552076" cy="463012"/>
          </a:xfrm>
        </p:grpSpPr>
        <p:sp>
          <p:nvSpPr>
            <p:cNvPr id="32" name="矩形: 圆角 31">
              <a:extLst>
                <a:ext uri="{FF2B5EF4-FFF2-40B4-BE49-F238E27FC236}">
                  <a16:creationId xmlns:a16="http://schemas.microsoft.com/office/drawing/2014/main" id="{11B2F19B-07D9-44DB-A82F-5E2027182F5A}"/>
                </a:ext>
              </a:extLst>
            </p:cNvPr>
            <p:cNvSpPr/>
            <p:nvPr/>
          </p:nvSpPr>
          <p:spPr>
            <a:xfrm>
              <a:off x="8473071" y="5835880"/>
              <a:ext cx="2273210" cy="463012"/>
            </a:xfrm>
            <a:prstGeom prst="roundRect">
              <a:avLst>
                <a:gd name="adj" fmla="val 2215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9" name="文本框 28">
              <a:extLst>
                <a:ext uri="{FF2B5EF4-FFF2-40B4-BE49-F238E27FC236}">
                  <a16:creationId xmlns:a16="http://schemas.microsoft.com/office/drawing/2014/main" id="{E26CE4B0-F1D9-49D3-870B-6B6FCC92751C}"/>
                </a:ext>
              </a:extLst>
            </p:cNvPr>
            <p:cNvSpPr txBox="1"/>
            <p:nvPr/>
          </p:nvSpPr>
          <p:spPr>
            <a:xfrm>
              <a:off x="8333639" y="5882720"/>
              <a:ext cx="2552076" cy="369332"/>
            </a:xfrm>
            <a:prstGeom prst="rect">
              <a:avLst/>
            </a:prstGeom>
            <a:noFill/>
          </p:spPr>
          <p:txBody>
            <a:bodyPr wrap="square" rtlCol="0" anchor="ctr">
              <a:spAutoFit/>
            </a:bodyPr>
            <a:lstStyle>
              <a:defPPr>
                <a:defRPr lang="zh-CN"/>
              </a:defPPr>
              <a:lvl1pPr algn="ctr">
                <a:defRPr>
                  <a:solidFill>
                    <a:schemeClr val="bg1"/>
                  </a:solidFill>
                </a:defRPr>
              </a:lvl1pPr>
            </a:lstStyle>
            <a:p>
              <a:r>
                <a:rPr lang="zh-CN" altLang="en-US" dirty="0"/>
                <a:t>日期：</a:t>
              </a:r>
              <a:r>
                <a:rPr lang="en-US" altLang="zh-CN" dirty="0"/>
                <a:t>2024.08.10</a:t>
              </a:r>
              <a:endParaRPr lang="zh-CN" altLang="en-US" dirty="0"/>
            </a:p>
          </p:txBody>
        </p:sp>
      </p:grpSp>
    </p:spTree>
    <p:extLst>
      <p:ext uri="{BB962C8B-B14F-4D97-AF65-F5344CB8AC3E}">
        <p14:creationId xmlns:p14="http://schemas.microsoft.com/office/powerpoint/2010/main" val="3274618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5A5BB2F0-3CEE-4661-A515-91EFFAFE1955}"/>
              </a:ext>
            </a:extLst>
          </p:cNvPr>
          <p:cNvSpPr>
            <a:spLocks noGrp="1"/>
          </p:cNvSpPr>
          <p:nvPr>
            <p:ph type="title"/>
          </p:nvPr>
        </p:nvSpPr>
        <p:spPr/>
        <p:txBody>
          <a:bodyPr/>
          <a:lstStyle/>
          <a:p>
            <a:r>
              <a:rPr lang="zh-CN" altLang="en-US" dirty="0"/>
              <a:t>研究背景</a:t>
            </a:r>
          </a:p>
        </p:txBody>
      </p:sp>
      <p:sp>
        <p:nvSpPr>
          <p:cNvPr id="16" name="灯片编号占位符 15">
            <a:extLst>
              <a:ext uri="{FF2B5EF4-FFF2-40B4-BE49-F238E27FC236}">
                <a16:creationId xmlns:a16="http://schemas.microsoft.com/office/drawing/2014/main" id="{75A4E80B-CD60-4355-8239-CADCE1DA149F}"/>
              </a:ext>
            </a:extLst>
          </p:cNvPr>
          <p:cNvSpPr>
            <a:spLocks noGrp="1"/>
          </p:cNvSpPr>
          <p:nvPr>
            <p:ph type="sldNum" sz="quarter" idx="12"/>
          </p:nvPr>
        </p:nvSpPr>
        <p:spPr/>
        <p:txBody>
          <a:bodyPr/>
          <a:lstStyle/>
          <a:p>
            <a:fld id="{134FB6C8-7C8F-4A07-82BA-70423D8EE858}" type="slidenum">
              <a:rPr lang="zh-CN" altLang="en-US" smtClean="0"/>
              <a:pPr/>
              <a:t>2</a:t>
            </a:fld>
            <a:endParaRPr lang="zh-CN" altLang="en-US"/>
          </a:p>
        </p:txBody>
      </p:sp>
      <p:sp>
        <p:nvSpPr>
          <p:cNvPr id="5" name="内容占位符 4">
            <a:extLst>
              <a:ext uri="{FF2B5EF4-FFF2-40B4-BE49-F238E27FC236}">
                <a16:creationId xmlns:a16="http://schemas.microsoft.com/office/drawing/2014/main" id="{9967EF78-0516-7455-8A09-569D8B66F39A}"/>
              </a:ext>
            </a:extLst>
          </p:cNvPr>
          <p:cNvSpPr>
            <a:spLocks noGrp="1"/>
          </p:cNvSpPr>
          <p:nvPr>
            <p:ph idx="1"/>
          </p:nvPr>
        </p:nvSpPr>
        <p:spPr>
          <a:xfrm>
            <a:off x="482600" y="1006474"/>
            <a:ext cx="11214100" cy="5851525"/>
          </a:xfrm>
        </p:spPr>
        <p:txBody>
          <a:bodyPr/>
          <a:lstStyle/>
          <a:p>
            <a:pPr indent="457200" algn="just">
              <a:lnSpc>
                <a:spcPct val="150000"/>
              </a:lnSpc>
            </a:pPr>
            <a:r>
              <a:rPr lang="zh-CN" altLang="en-US" b="0" i="0" dirty="0">
                <a:solidFill>
                  <a:srgbClr val="000000"/>
                </a:solidFill>
                <a:effectLst/>
                <a:latin typeface="微软雅黑" panose="020B0503020204020204" pitchFamily="34" charset="-122"/>
                <a:ea typeface="微软雅黑" panose="020B0503020204020204" pitchFamily="34" charset="-122"/>
              </a:rPr>
              <a:t>信息通信技术</a:t>
            </a:r>
            <a:r>
              <a:rPr lang="en-US" altLang="zh-CN" b="0" i="0" dirty="0">
                <a:solidFill>
                  <a:srgbClr val="000000"/>
                </a:solidFill>
                <a:effectLst/>
                <a:latin typeface="微软雅黑" panose="020B0503020204020204" pitchFamily="34" charset="-122"/>
                <a:ea typeface="微软雅黑" panose="020B0503020204020204" pitchFamily="34" charset="-122"/>
              </a:rPr>
              <a:t>(ICT)</a:t>
            </a:r>
            <a:r>
              <a:rPr lang="zh-CN" altLang="en-US" b="0" i="0" dirty="0">
                <a:solidFill>
                  <a:srgbClr val="000000"/>
                </a:solidFill>
                <a:effectLst/>
                <a:latin typeface="微软雅黑" panose="020B0503020204020204" pitchFamily="34" charset="-122"/>
                <a:ea typeface="微软雅黑" panose="020B0503020204020204" pitchFamily="34" charset="-122"/>
              </a:rPr>
              <a:t>的发展对现代社会产生了重大影响。在过去的</a:t>
            </a:r>
            <a:r>
              <a:rPr lang="en-US" altLang="zh-CN" b="0" i="0" dirty="0">
                <a:solidFill>
                  <a:srgbClr val="000000"/>
                </a:solidFill>
                <a:effectLst/>
                <a:latin typeface="微软雅黑" panose="020B0503020204020204" pitchFamily="34" charset="-122"/>
                <a:ea typeface="微软雅黑" panose="020B0503020204020204" pitchFamily="34" charset="-122"/>
              </a:rPr>
              <a:t>70</a:t>
            </a:r>
            <a:r>
              <a:rPr lang="zh-CN" altLang="en-US" b="0" i="0" dirty="0">
                <a:solidFill>
                  <a:srgbClr val="000000"/>
                </a:solidFill>
                <a:effectLst/>
                <a:latin typeface="微软雅黑" panose="020B0503020204020204" pitchFamily="34" charset="-122"/>
                <a:ea typeface="微软雅黑" panose="020B0503020204020204" pitchFamily="34" charset="-122"/>
              </a:rPr>
              <a:t>年里，通信系统主要依靠</a:t>
            </a:r>
            <a:r>
              <a:rPr lang="zh-CN" altLang="en-US" b="1" i="0" dirty="0">
                <a:solidFill>
                  <a:srgbClr val="000000"/>
                </a:solidFill>
                <a:effectLst/>
                <a:latin typeface="微软雅黑" panose="020B0503020204020204" pitchFamily="34" charset="-122"/>
                <a:ea typeface="微软雅黑" panose="020B0503020204020204" pitchFamily="34" charset="-122"/>
              </a:rPr>
              <a:t>香农的信息理论</a:t>
            </a:r>
            <a:r>
              <a:rPr lang="zh-CN" altLang="en-US" b="0" i="0" dirty="0">
                <a:solidFill>
                  <a:srgbClr val="000000"/>
                </a:solidFill>
                <a:effectLst/>
                <a:latin typeface="微软雅黑" panose="020B0503020204020204" pitchFamily="34" charset="-122"/>
                <a:ea typeface="微软雅黑" panose="020B0503020204020204" pitchFamily="34" charset="-122"/>
              </a:rPr>
              <a:t>进行设计和开发。移动通信系统从第一代</a:t>
            </a:r>
            <a:r>
              <a:rPr lang="en-US" altLang="zh-CN" b="0" i="0" dirty="0">
                <a:solidFill>
                  <a:srgbClr val="000000"/>
                </a:solidFill>
                <a:effectLst/>
                <a:latin typeface="微软雅黑" panose="020B0503020204020204" pitchFamily="34" charset="-122"/>
                <a:ea typeface="微软雅黑" panose="020B0503020204020204" pitchFamily="34" charset="-122"/>
              </a:rPr>
              <a:t>(1G)</a:t>
            </a:r>
            <a:r>
              <a:rPr lang="zh-CN" altLang="en-US" b="0" i="0" dirty="0">
                <a:solidFill>
                  <a:srgbClr val="000000"/>
                </a:solidFill>
                <a:effectLst/>
                <a:latin typeface="微软雅黑" panose="020B0503020204020204" pitchFamily="34" charset="-122"/>
                <a:ea typeface="微软雅黑" panose="020B0503020204020204" pitchFamily="34" charset="-122"/>
              </a:rPr>
              <a:t>到第五代</a:t>
            </a:r>
            <a:r>
              <a:rPr lang="en-US" altLang="zh-CN" b="0" i="0" dirty="0">
                <a:solidFill>
                  <a:srgbClr val="000000"/>
                </a:solidFill>
                <a:effectLst/>
                <a:latin typeface="微软雅黑" panose="020B0503020204020204" pitchFamily="34" charset="-122"/>
                <a:ea typeface="微软雅黑" panose="020B0503020204020204" pitchFamily="34" charset="-122"/>
              </a:rPr>
              <a:t>(5G)</a:t>
            </a:r>
            <a:r>
              <a:rPr lang="zh-CN" altLang="en-US" b="0" i="0" dirty="0">
                <a:solidFill>
                  <a:srgbClr val="000000"/>
                </a:solidFill>
                <a:effectLst/>
                <a:latin typeface="微软雅黑" panose="020B0503020204020204" pitchFamily="34" charset="-122"/>
                <a:ea typeface="微软雅黑" panose="020B0503020204020204" pitchFamily="34" charset="-122"/>
              </a:rPr>
              <a:t>的演变以容量扩展和技术进步为特征。</a:t>
            </a:r>
          </a:p>
          <a:p>
            <a:pPr indent="457200" algn="just">
              <a:lnSpc>
                <a:spcPct val="150000"/>
              </a:lnSpc>
            </a:pPr>
            <a:r>
              <a:rPr lang="zh-CN" altLang="en-US" b="0" i="0" dirty="0">
                <a:solidFill>
                  <a:srgbClr val="000000"/>
                </a:solidFill>
                <a:effectLst/>
                <a:latin typeface="微软雅黑" panose="020B0503020204020204" pitchFamily="34" charset="-122"/>
                <a:ea typeface="微软雅黑" panose="020B0503020204020204" pitchFamily="34" charset="-122"/>
              </a:rPr>
              <a:t>然而，这些进展主要集中在增加信息传播的物理维度上，而接近香农信息论的极限。例如，已经提出了一些扩展系统容量的进化技术，包括</a:t>
            </a:r>
            <a:r>
              <a:rPr lang="zh-CN" altLang="en-US" b="1" i="0" dirty="0">
                <a:solidFill>
                  <a:srgbClr val="000000"/>
                </a:solidFill>
                <a:effectLst/>
                <a:latin typeface="微软雅黑" panose="020B0503020204020204" pitchFamily="34" charset="-122"/>
                <a:ea typeface="微软雅黑" panose="020B0503020204020204" pitchFamily="34" charset="-122"/>
              </a:rPr>
              <a:t>毫米波</a:t>
            </a:r>
            <a:r>
              <a:rPr lang="en-US" altLang="zh-CN" b="1" i="0" dirty="0">
                <a:solidFill>
                  <a:srgbClr val="000000"/>
                </a:solidFill>
                <a:effectLst/>
                <a:latin typeface="微软雅黑" panose="020B0503020204020204" pitchFamily="34" charset="-122"/>
                <a:ea typeface="微软雅黑" panose="020B0503020204020204" pitchFamily="34" charset="-122"/>
              </a:rPr>
              <a:t>/</a:t>
            </a:r>
            <a:r>
              <a:rPr lang="zh-CN" altLang="en-US" b="1" i="0" dirty="0">
                <a:solidFill>
                  <a:srgbClr val="000000"/>
                </a:solidFill>
                <a:effectLst/>
                <a:latin typeface="微软雅黑" panose="020B0503020204020204" pitchFamily="34" charset="-122"/>
                <a:ea typeface="微软雅黑" panose="020B0503020204020204" pitchFamily="34" charset="-122"/>
              </a:rPr>
              <a:t>太赫兹通信</a:t>
            </a:r>
            <a:r>
              <a:rPr lang="zh-CN" altLang="en-US" b="0" i="0" dirty="0">
                <a:solidFill>
                  <a:srgbClr val="000000"/>
                </a:solidFill>
                <a:effectLst/>
                <a:latin typeface="微软雅黑" panose="020B0503020204020204" pitchFamily="34" charset="-122"/>
                <a:ea typeface="微软雅黑" panose="020B0503020204020204" pitchFamily="34" charset="-122"/>
              </a:rPr>
              <a:t>，</a:t>
            </a:r>
            <a:r>
              <a:rPr lang="zh-CN" altLang="en-US" b="1" i="0" dirty="0">
                <a:solidFill>
                  <a:srgbClr val="000000"/>
                </a:solidFill>
                <a:effectLst/>
                <a:latin typeface="微软雅黑" panose="020B0503020204020204" pitchFamily="34" charset="-122"/>
                <a:ea typeface="微软雅黑" panose="020B0503020204020204" pitchFamily="34" charset="-122"/>
              </a:rPr>
              <a:t>大规模天线阵列</a:t>
            </a:r>
            <a:r>
              <a:rPr lang="zh-CN" altLang="en-US" b="0" i="0" dirty="0">
                <a:solidFill>
                  <a:srgbClr val="000000"/>
                </a:solidFill>
                <a:effectLst/>
                <a:latin typeface="微软雅黑" panose="020B0503020204020204" pitchFamily="34" charset="-122"/>
                <a:ea typeface="微软雅黑" panose="020B0503020204020204" pitchFamily="34" charset="-122"/>
              </a:rPr>
              <a:t>和</a:t>
            </a:r>
            <a:r>
              <a:rPr lang="zh-CN" altLang="en-US" b="1" i="0" dirty="0">
                <a:solidFill>
                  <a:srgbClr val="000000"/>
                </a:solidFill>
                <a:effectLst/>
                <a:latin typeface="微软雅黑" panose="020B0503020204020204" pitchFamily="34" charset="-122"/>
                <a:ea typeface="微软雅黑" panose="020B0503020204020204" pitchFamily="34" charset="-122"/>
              </a:rPr>
              <a:t>高阶调制</a:t>
            </a:r>
            <a:r>
              <a:rPr lang="zh-CN" altLang="en-US" b="0" i="0" dirty="0">
                <a:solidFill>
                  <a:srgbClr val="000000"/>
                </a:solidFill>
                <a:effectLst/>
                <a:latin typeface="微软雅黑" panose="020B0503020204020204" pitchFamily="34" charset="-122"/>
                <a:ea typeface="微软雅黑" panose="020B0503020204020204" pitchFamily="34" charset="-122"/>
              </a:rPr>
              <a:t>等。然而，这些解决方案在硬件成本和无线通信的复杂性方面面临着不可避免的瓶颈。</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indent="457200" algn="just">
              <a:lnSpc>
                <a:spcPct val="150000"/>
              </a:lnSpc>
            </a:pPr>
            <a:r>
              <a:rPr lang="zh-CN" altLang="en-US" b="0" i="0" dirty="0">
                <a:solidFill>
                  <a:srgbClr val="000000"/>
                </a:solidFill>
                <a:effectLst/>
                <a:latin typeface="微软雅黑" panose="020B0503020204020204" pitchFamily="34" charset="-122"/>
                <a:ea typeface="微软雅黑" panose="020B0503020204020204" pitchFamily="34" charset="-122"/>
              </a:rPr>
              <a:t>第六代（</a:t>
            </a:r>
            <a:r>
              <a:rPr lang="en-US" altLang="zh-CN" b="0" i="0" dirty="0">
                <a:solidFill>
                  <a:srgbClr val="000000"/>
                </a:solidFill>
                <a:effectLst/>
                <a:latin typeface="微软雅黑" panose="020B0503020204020204" pitchFamily="34" charset="-122"/>
                <a:ea typeface="微软雅黑" panose="020B0503020204020204" pitchFamily="34" charset="-122"/>
              </a:rPr>
              <a:t>6G</a:t>
            </a:r>
            <a:r>
              <a:rPr lang="zh-CN" altLang="en-US" b="0" i="0" dirty="0">
                <a:solidFill>
                  <a:srgbClr val="000000"/>
                </a:solidFill>
                <a:effectLst/>
                <a:latin typeface="微软雅黑" panose="020B0503020204020204" pitchFamily="34" charset="-122"/>
                <a:ea typeface="微软雅黑" panose="020B0503020204020204" pitchFamily="34" charset="-122"/>
              </a:rPr>
              <a:t>）网络预计将为物理世界和数字世界带来新的连接和智能水平，支持机器智能服务以及人与设备在元宇宙中的无缝互动。这些新应用提出了一系列具有挑战性的要求，如</a:t>
            </a:r>
            <a:r>
              <a:rPr lang="zh-CN" altLang="en-US" b="0" i="0" u="sng" dirty="0">
                <a:solidFill>
                  <a:srgbClr val="000000"/>
                </a:solidFill>
                <a:effectLst/>
                <a:latin typeface="微软雅黑" panose="020B0503020204020204" pitchFamily="34" charset="-122"/>
                <a:ea typeface="微软雅黑" panose="020B0503020204020204" pitchFamily="34" charset="-122"/>
              </a:rPr>
              <a:t>极高的数据传输速率、超低延迟、超高密度连接、显著提高的能效和频谱效率以及高度智能化</a:t>
            </a:r>
            <a:r>
              <a:rPr lang="zh-CN" altLang="en-US" b="0" i="0" dirty="0">
                <a:solidFill>
                  <a:srgbClr val="000000"/>
                </a:solidFill>
                <a:effectLst/>
                <a:latin typeface="微软雅黑" panose="020B0503020204020204" pitchFamily="34" charset="-122"/>
                <a:ea typeface="微软雅黑" panose="020B0503020204020204" pitchFamily="34" charset="-122"/>
              </a:rPr>
              <a:t>。因此，需要在</a:t>
            </a:r>
            <a:r>
              <a:rPr lang="en-US" altLang="zh-CN" b="0" i="0" dirty="0">
                <a:solidFill>
                  <a:srgbClr val="000000"/>
                </a:solidFill>
                <a:effectLst/>
                <a:latin typeface="微软雅黑" panose="020B0503020204020204" pitchFamily="34" charset="-122"/>
                <a:ea typeface="微软雅黑" panose="020B0503020204020204" pitchFamily="34" charset="-122"/>
              </a:rPr>
              <a:t>6G</a:t>
            </a:r>
            <a:r>
              <a:rPr lang="zh-CN" altLang="en-US" b="0" i="0" dirty="0">
                <a:solidFill>
                  <a:srgbClr val="000000"/>
                </a:solidFill>
                <a:effectLst/>
                <a:latin typeface="微软雅黑" panose="020B0503020204020204" pitchFamily="34" charset="-122"/>
                <a:ea typeface="微软雅黑" panose="020B0503020204020204" pitchFamily="34" charset="-122"/>
              </a:rPr>
              <a:t>通信设计中进行范式转变，以有效应对这些挑战并满足这些新应用的要求。</a:t>
            </a:r>
          </a:p>
        </p:txBody>
      </p:sp>
      <p:pic>
        <p:nvPicPr>
          <p:cNvPr id="4" name="图片 3">
            <a:extLst>
              <a:ext uri="{FF2B5EF4-FFF2-40B4-BE49-F238E27FC236}">
                <a16:creationId xmlns:a16="http://schemas.microsoft.com/office/drawing/2014/main" id="{BC4FD3BB-8989-F3D9-59BC-3F119369B8B2}"/>
              </a:ext>
            </a:extLst>
          </p:cNvPr>
          <p:cNvPicPr>
            <a:picLocks noChangeAspect="1"/>
          </p:cNvPicPr>
          <p:nvPr/>
        </p:nvPicPr>
        <p:blipFill rotWithShape="1">
          <a:blip r:embed="rId3"/>
          <a:srcRect t="20057" b="13521"/>
          <a:stretch/>
        </p:blipFill>
        <p:spPr>
          <a:xfrm>
            <a:off x="2790825" y="4267660"/>
            <a:ext cx="6162675" cy="2271252"/>
          </a:xfrm>
          <a:prstGeom prst="rect">
            <a:avLst/>
          </a:prstGeom>
        </p:spPr>
      </p:pic>
    </p:spTree>
    <p:extLst>
      <p:ext uri="{BB962C8B-B14F-4D97-AF65-F5344CB8AC3E}">
        <p14:creationId xmlns:p14="http://schemas.microsoft.com/office/powerpoint/2010/main" val="34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5A5BB2F0-3CEE-4661-A515-91EFFAFE1955}"/>
              </a:ext>
            </a:extLst>
          </p:cNvPr>
          <p:cNvSpPr>
            <a:spLocks noGrp="1"/>
          </p:cNvSpPr>
          <p:nvPr>
            <p:ph type="title"/>
          </p:nvPr>
        </p:nvSpPr>
        <p:spPr/>
        <p:txBody>
          <a:bodyPr/>
          <a:lstStyle/>
          <a:p>
            <a:r>
              <a:rPr lang="zh-CN" altLang="en-US" dirty="0"/>
              <a:t>研究意义</a:t>
            </a:r>
          </a:p>
        </p:txBody>
      </p:sp>
      <p:sp>
        <p:nvSpPr>
          <p:cNvPr id="16" name="灯片编号占位符 15">
            <a:extLst>
              <a:ext uri="{FF2B5EF4-FFF2-40B4-BE49-F238E27FC236}">
                <a16:creationId xmlns:a16="http://schemas.microsoft.com/office/drawing/2014/main" id="{75A4E80B-CD60-4355-8239-CADCE1DA149F}"/>
              </a:ext>
            </a:extLst>
          </p:cNvPr>
          <p:cNvSpPr>
            <a:spLocks noGrp="1"/>
          </p:cNvSpPr>
          <p:nvPr>
            <p:ph type="sldNum" sz="quarter" idx="12"/>
          </p:nvPr>
        </p:nvSpPr>
        <p:spPr/>
        <p:txBody>
          <a:bodyPr/>
          <a:lstStyle/>
          <a:p>
            <a:fld id="{134FB6C8-7C8F-4A07-82BA-70423D8EE858}" type="slidenum">
              <a:rPr lang="zh-CN" altLang="en-US" smtClean="0"/>
              <a:pPr/>
              <a:t>3</a:t>
            </a:fld>
            <a:endParaRPr lang="zh-CN" altLang="en-US"/>
          </a:p>
        </p:txBody>
      </p:sp>
      <p:pic>
        <p:nvPicPr>
          <p:cNvPr id="3" name="图片 2">
            <a:extLst>
              <a:ext uri="{FF2B5EF4-FFF2-40B4-BE49-F238E27FC236}">
                <a16:creationId xmlns:a16="http://schemas.microsoft.com/office/drawing/2014/main" id="{DE2167B4-CA68-C022-82D3-1FDF68AD03BD}"/>
              </a:ext>
            </a:extLst>
          </p:cNvPr>
          <p:cNvPicPr>
            <a:picLocks noChangeAspect="1"/>
          </p:cNvPicPr>
          <p:nvPr/>
        </p:nvPicPr>
        <p:blipFill>
          <a:blip r:embed="rId3"/>
          <a:stretch>
            <a:fillRect/>
          </a:stretch>
        </p:blipFill>
        <p:spPr>
          <a:xfrm>
            <a:off x="4371817" y="1476375"/>
            <a:ext cx="7337583" cy="4546600"/>
          </a:xfrm>
          <a:prstGeom prst="rect">
            <a:avLst/>
          </a:prstGeom>
        </p:spPr>
      </p:pic>
      <p:sp>
        <p:nvSpPr>
          <p:cNvPr id="5" name="内容占位符 4">
            <a:extLst>
              <a:ext uri="{FF2B5EF4-FFF2-40B4-BE49-F238E27FC236}">
                <a16:creationId xmlns:a16="http://schemas.microsoft.com/office/drawing/2014/main" id="{9967EF78-0516-7455-8A09-569D8B66F39A}"/>
              </a:ext>
            </a:extLst>
          </p:cNvPr>
          <p:cNvSpPr>
            <a:spLocks noGrp="1"/>
          </p:cNvSpPr>
          <p:nvPr>
            <p:ph idx="1"/>
          </p:nvPr>
        </p:nvSpPr>
        <p:spPr>
          <a:xfrm>
            <a:off x="88490" y="1006474"/>
            <a:ext cx="4270627" cy="5851525"/>
          </a:xfrm>
        </p:spPr>
        <p:txBody>
          <a:bodyPr/>
          <a:lstStyle/>
          <a:p>
            <a:pPr indent="457200">
              <a:lnSpc>
                <a:spcPct val="100000"/>
              </a:lnSpc>
            </a:pPr>
            <a:r>
              <a:rPr lang="en-US" altLang="zh-CN" b="0" i="0" dirty="0">
                <a:solidFill>
                  <a:srgbClr val="000000"/>
                </a:solidFill>
                <a:effectLst/>
                <a:latin typeface="微软雅黑" panose="020B0503020204020204" pitchFamily="34" charset="-122"/>
                <a:ea typeface="微软雅黑" panose="020B0503020204020204" pitchFamily="34" charset="-122"/>
              </a:rPr>
              <a:t>1949</a:t>
            </a:r>
            <a:r>
              <a:rPr lang="zh-CN" altLang="en-US" b="0" i="0" dirty="0">
                <a:solidFill>
                  <a:srgbClr val="000000"/>
                </a:solidFill>
                <a:effectLst/>
                <a:latin typeface="微软雅黑" panose="020B0503020204020204" pitchFamily="34" charset="-122"/>
                <a:ea typeface="微软雅黑" panose="020B0503020204020204" pitchFamily="34" charset="-122"/>
              </a:rPr>
              <a:t>年，</a:t>
            </a:r>
            <a:r>
              <a:rPr lang="en-US" altLang="zh-CN" b="0" i="0" dirty="0">
                <a:solidFill>
                  <a:srgbClr val="000000"/>
                </a:solidFill>
                <a:effectLst/>
                <a:latin typeface="微软雅黑" panose="020B0503020204020204" pitchFamily="34" charset="-122"/>
                <a:ea typeface="微软雅黑" panose="020B0503020204020204" pitchFamily="34" charset="-122"/>
              </a:rPr>
              <a:t>Shannon</a:t>
            </a:r>
            <a:r>
              <a:rPr lang="zh-CN" altLang="en-US" b="0" i="0" dirty="0">
                <a:solidFill>
                  <a:srgbClr val="000000"/>
                </a:solidFill>
                <a:effectLst/>
                <a:latin typeface="微软雅黑" panose="020B0503020204020204" pitchFamily="34" charset="-122"/>
                <a:ea typeface="微软雅黑" panose="020B0503020204020204" pitchFamily="34" charset="-122"/>
              </a:rPr>
              <a:t>和</a:t>
            </a:r>
            <a:r>
              <a:rPr lang="en-US" altLang="zh-CN" b="0" i="0" dirty="0">
                <a:solidFill>
                  <a:srgbClr val="000000"/>
                </a:solidFill>
                <a:effectLst/>
                <a:latin typeface="微软雅黑" panose="020B0503020204020204" pitchFamily="34" charset="-122"/>
                <a:ea typeface="微软雅黑" panose="020B0503020204020204" pitchFamily="34" charset="-122"/>
              </a:rPr>
              <a:t>Weaver</a:t>
            </a:r>
            <a:r>
              <a:rPr lang="zh-CN" altLang="en-US" b="0" i="0" dirty="0">
                <a:solidFill>
                  <a:srgbClr val="000000"/>
                </a:solidFill>
                <a:effectLst/>
                <a:latin typeface="微软雅黑" panose="020B0503020204020204" pitchFamily="34" charset="-122"/>
                <a:ea typeface="微软雅黑" panose="020B0503020204020204" pitchFamily="34" charset="-122"/>
              </a:rPr>
              <a:t>首先在“传播”这一广泛的主题中确定了三个层次的问题，如图所示</a:t>
            </a:r>
            <a:r>
              <a:rPr lang="zh-CN" altLang="en-US" dirty="0">
                <a:solidFill>
                  <a:srgbClr val="000000"/>
                </a:solidFill>
                <a:latin typeface="微软雅黑" panose="020B0503020204020204" pitchFamily="34" charset="-122"/>
                <a:ea typeface="微软雅黑" panose="020B0503020204020204" pitchFamily="34" charset="-122"/>
              </a:rPr>
              <a:t>：</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342900" indent="457200">
              <a:lnSpc>
                <a:spcPct val="100000"/>
              </a:lnSpc>
              <a:buFont typeface="+mj-lt"/>
              <a:buAutoNum type="arabicPeriod"/>
            </a:pPr>
            <a:r>
              <a:rPr lang="zh-CN" altLang="en-US" b="1" i="0" dirty="0">
                <a:solidFill>
                  <a:srgbClr val="000000"/>
                </a:solidFill>
                <a:effectLst/>
                <a:latin typeface="微软雅黑" panose="020B0503020204020204" pitchFamily="34" charset="-122"/>
                <a:ea typeface="微软雅黑" panose="020B0503020204020204" pitchFamily="34" charset="-122"/>
              </a:rPr>
              <a:t>技术层面</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传播符号的</a:t>
            </a:r>
            <a:r>
              <a:rPr lang="zh-CN" altLang="en-US" b="1" i="0" dirty="0">
                <a:solidFill>
                  <a:srgbClr val="000000"/>
                </a:solidFill>
                <a:effectLst/>
                <a:latin typeface="微软雅黑" panose="020B0503020204020204" pitchFamily="34" charset="-122"/>
                <a:ea typeface="微软雅黑" panose="020B0503020204020204" pitchFamily="34" charset="-122"/>
              </a:rPr>
              <a:t>准确性</a:t>
            </a:r>
            <a:r>
              <a:rPr lang="zh-CN" altLang="en-US" b="0" i="0" dirty="0">
                <a:solidFill>
                  <a:srgbClr val="000000"/>
                </a:solidFill>
                <a:effectLst/>
                <a:latin typeface="微软雅黑" panose="020B0503020204020204" pitchFamily="34" charset="-122"/>
                <a:ea typeface="微软雅黑" panose="020B0503020204020204" pitchFamily="34" charset="-122"/>
              </a:rPr>
              <a:t>有多高</a:t>
            </a:r>
            <a:r>
              <a:rPr lang="en-US" altLang="zh-CN" b="0" i="0" dirty="0">
                <a:solidFill>
                  <a:srgbClr val="000000"/>
                </a:solidFill>
                <a:effectLst/>
                <a:latin typeface="微软雅黑" panose="020B0503020204020204" pitchFamily="34" charset="-122"/>
                <a:ea typeface="微软雅黑" panose="020B0503020204020204" pitchFamily="34" charset="-122"/>
              </a:rPr>
              <a:t>?</a:t>
            </a:r>
          </a:p>
          <a:p>
            <a:pPr marL="342900" indent="457200">
              <a:lnSpc>
                <a:spcPct val="100000"/>
              </a:lnSpc>
              <a:buFont typeface="+mj-lt"/>
              <a:buAutoNum type="arabicPeriod"/>
            </a:pPr>
            <a:r>
              <a:rPr lang="zh-CN" altLang="en-US" b="1" i="0" dirty="0">
                <a:solidFill>
                  <a:srgbClr val="000000"/>
                </a:solidFill>
                <a:effectLst/>
                <a:latin typeface="微软雅黑" panose="020B0503020204020204" pitchFamily="34" charset="-122"/>
                <a:ea typeface="微软雅黑" panose="020B0503020204020204" pitchFamily="34" charset="-122"/>
              </a:rPr>
              <a:t>语义层面</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传递的符号的期望意义的精确程度如何</a:t>
            </a:r>
            <a:r>
              <a:rPr lang="en-US" altLang="zh-CN" b="0" i="0" dirty="0">
                <a:solidFill>
                  <a:srgbClr val="000000"/>
                </a:solidFill>
                <a:effectLst/>
                <a:latin typeface="微软雅黑" panose="020B0503020204020204" pitchFamily="34" charset="-122"/>
                <a:ea typeface="微软雅黑" panose="020B0503020204020204" pitchFamily="34" charset="-122"/>
              </a:rPr>
              <a:t>?</a:t>
            </a:r>
          </a:p>
          <a:p>
            <a:pPr marL="342900" indent="457200">
              <a:lnSpc>
                <a:spcPct val="100000"/>
              </a:lnSpc>
              <a:buFont typeface="+mj-lt"/>
              <a:buAutoNum type="arabicPeriod"/>
            </a:pPr>
            <a:r>
              <a:rPr lang="zh-CN" altLang="en-US" b="1" i="0" dirty="0">
                <a:solidFill>
                  <a:srgbClr val="000000"/>
                </a:solidFill>
                <a:effectLst/>
                <a:latin typeface="微软雅黑" panose="020B0503020204020204" pitchFamily="34" charset="-122"/>
                <a:ea typeface="微软雅黑" panose="020B0503020204020204" pitchFamily="34" charset="-122"/>
              </a:rPr>
              <a:t>有效性层面</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所接收的意义如何有效地以期望的方式影响行为</a:t>
            </a:r>
            <a:r>
              <a:rPr lang="en-US" altLang="zh-CN" b="0" i="0" dirty="0">
                <a:solidFill>
                  <a:srgbClr val="000000"/>
                </a:solidFill>
                <a:effectLst/>
                <a:latin typeface="微软雅黑" panose="020B0503020204020204" pitchFamily="34" charset="-122"/>
                <a:ea typeface="微软雅黑" panose="020B0503020204020204" pitchFamily="34" charset="-122"/>
              </a:rPr>
              <a:t>?</a:t>
            </a:r>
          </a:p>
          <a:p>
            <a:pPr marL="342900" indent="457200">
              <a:lnSpc>
                <a:spcPct val="100000"/>
              </a:lnSpc>
              <a:buFont typeface="+mj-lt"/>
              <a:buAutoNum type="arabicPeriod"/>
            </a:pPr>
            <a:endParaRPr lang="en-US" altLang="zh-CN" dirty="0">
              <a:solidFill>
                <a:srgbClr val="000000"/>
              </a:solidFill>
              <a:latin typeface="微软雅黑" panose="020B0503020204020204" pitchFamily="34" charset="-122"/>
              <a:ea typeface="微软雅黑" panose="020B0503020204020204" pitchFamily="34" charset="-122"/>
            </a:endParaRPr>
          </a:p>
          <a:p>
            <a:pPr indent="457200" algn="just"/>
            <a:r>
              <a:rPr lang="zh-CN" altLang="en-US" b="0" i="0" dirty="0">
                <a:solidFill>
                  <a:srgbClr val="000000"/>
                </a:solidFill>
                <a:effectLst/>
                <a:latin typeface="微软雅黑" panose="020B0503020204020204" pitchFamily="34" charset="-122"/>
                <a:ea typeface="微软雅黑" panose="020B0503020204020204" pitchFamily="34" charset="-122"/>
              </a:rPr>
              <a:t>经典信息论</a:t>
            </a:r>
            <a:r>
              <a:rPr lang="en-US" altLang="zh-CN" b="0" i="0" dirty="0">
                <a:solidFill>
                  <a:srgbClr val="000000"/>
                </a:solidFill>
                <a:effectLst/>
                <a:latin typeface="微软雅黑" panose="020B0503020204020204" pitchFamily="34" charset="-122"/>
                <a:ea typeface="微软雅黑" panose="020B0503020204020204" pitchFamily="34" charset="-122"/>
              </a:rPr>
              <a:t>(CIT)</a:t>
            </a:r>
            <a:r>
              <a:rPr lang="zh-CN" altLang="en-US" b="0" i="0" dirty="0">
                <a:solidFill>
                  <a:srgbClr val="000000"/>
                </a:solidFill>
                <a:effectLst/>
                <a:latin typeface="微软雅黑" panose="020B0503020204020204" pitchFamily="34" charset="-122"/>
                <a:ea typeface="微软雅黑" panose="020B0503020204020204" pitchFamily="34" charset="-122"/>
              </a:rPr>
              <a:t>以通信的</a:t>
            </a:r>
            <a:r>
              <a:rPr lang="zh-CN" altLang="en-US" b="1" i="0" dirty="0">
                <a:solidFill>
                  <a:srgbClr val="000000"/>
                </a:solidFill>
                <a:effectLst/>
                <a:latin typeface="微软雅黑" panose="020B0503020204020204" pitchFamily="34" charset="-122"/>
                <a:ea typeface="微软雅黑" panose="020B0503020204020204" pitchFamily="34" charset="-122"/>
              </a:rPr>
              <a:t>技术层面</a:t>
            </a:r>
            <a:r>
              <a:rPr lang="zh-CN" altLang="en-US" b="0" i="0" dirty="0">
                <a:solidFill>
                  <a:srgbClr val="000000"/>
                </a:solidFill>
                <a:effectLst/>
                <a:latin typeface="微软雅黑" panose="020B0503020204020204" pitchFamily="34" charset="-122"/>
                <a:ea typeface="微软雅黑" panose="020B0503020204020204" pitchFamily="34" charset="-122"/>
              </a:rPr>
              <a:t>为中心，在建立基于概率模型的严密数学理论方面取得了重大进展。</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indent="457200" algn="just"/>
            <a:endParaRPr lang="zh-CN" altLang="en-US" b="0" i="0" dirty="0">
              <a:solidFill>
                <a:srgbClr val="000000"/>
              </a:solidFill>
              <a:effectLst/>
              <a:latin typeface="微软雅黑" panose="020B0503020204020204" pitchFamily="34" charset="-122"/>
              <a:ea typeface="微软雅黑" panose="020B0503020204020204" pitchFamily="34" charset="-122"/>
            </a:endParaRPr>
          </a:p>
          <a:p>
            <a:pPr indent="457200" algn="just"/>
            <a:r>
              <a:rPr lang="en-US" altLang="zh-CN" b="0" i="0" dirty="0">
                <a:solidFill>
                  <a:srgbClr val="000000"/>
                </a:solidFill>
                <a:effectLst/>
                <a:latin typeface="微软雅黑" panose="020B0503020204020204" pitchFamily="34" charset="-122"/>
                <a:ea typeface="微软雅黑" panose="020B0503020204020204" pitchFamily="34" charset="-122"/>
              </a:rPr>
              <a:t>CIT</a:t>
            </a:r>
            <a:r>
              <a:rPr lang="zh-CN" altLang="en-US" b="0" i="0" dirty="0">
                <a:solidFill>
                  <a:srgbClr val="000000"/>
                </a:solidFill>
                <a:effectLst/>
                <a:latin typeface="微软雅黑" panose="020B0503020204020204" pitchFamily="34" charset="-122"/>
                <a:ea typeface="微软雅黑" panose="020B0503020204020204" pitchFamily="34" charset="-122"/>
              </a:rPr>
              <a:t>将信息定义为减少不确定性的手段，并利用熵域中的互信息来度量信息的传输量。相比之下，</a:t>
            </a:r>
            <a:r>
              <a:rPr lang="zh-CN" altLang="en-US" b="1" i="0" dirty="0">
                <a:solidFill>
                  <a:srgbClr val="000000"/>
                </a:solidFill>
                <a:effectLst/>
                <a:latin typeface="微软雅黑" panose="020B0503020204020204" pitchFamily="34" charset="-122"/>
                <a:ea typeface="微软雅黑" panose="020B0503020204020204" pitchFamily="34" charset="-122"/>
              </a:rPr>
              <a:t>语义通信</a:t>
            </a:r>
            <a:r>
              <a:rPr lang="zh-CN" altLang="en-US" b="0" i="0" dirty="0">
                <a:solidFill>
                  <a:srgbClr val="000000"/>
                </a:solidFill>
                <a:effectLst/>
                <a:latin typeface="微软雅黑" panose="020B0503020204020204" pitchFamily="34" charset="-122"/>
                <a:ea typeface="微软雅黑" panose="020B0503020204020204" pitchFamily="34" charset="-122"/>
              </a:rPr>
              <a:t>侧重于语义层面，强调消息的含义而不是其语法表示，如图所示。</a:t>
            </a:r>
          </a:p>
          <a:p>
            <a:pPr indent="457200">
              <a:lnSpc>
                <a:spcPct val="150000"/>
              </a:lnSpc>
            </a:pPr>
            <a:endParaRPr lang="zh-CN" altLang="en-US" dirty="0"/>
          </a:p>
        </p:txBody>
      </p:sp>
    </p:spTree>
    <p:extLst>
      <p:ext uri="{BB962C8B-B14F-4D97-AF65-F5344CB8AC3E}">
        <p14:creationId xmlns:p14="http://schemas.microsoft.com/office/powerpoint/2010/main" val="883900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D83DA0-C8A1-49B6-AD1F-527C2805170E}"/>
              </a:ext>
            </a:extLst>
          </p:cNvPr>
          <p:cNvSpPr>
            <a:spLocks noGrp="1"/>
          </p:cNvSpPr>
          <p:nvPr>
            <p:ph type="title"/>
          </p:nvPr>
        </p:nvSpPr>
        <p:spPr/>
        <p:txBody>
          <a:bodyPr/>
          <a:lstStyle/>
          <a:p>
            <a:r>
              <a:rPr lang="zh-CN" altLang="en-US" dirty="0"/>
              <a:t>语义通信架构</a:t>
            </a:r>
          </a:p>
        </p:txBody>
      </p:sp>
      <p:sp>
        <p:nvSpPr>
          <p:cNvPr id="3" name="内容占位符 2">
            <a:extLst>
              <a:ext uri="{FF2B5EF4-FFF2-40B4-BE49-F238E27FC236}">
                <a16:creationId xmlns:a16="http://schemas.microsoft.com/office/drawing/2014/main" id="{7E8D087F-932A-4DCE-87BB-4CD9CF326117}"/>
              </a:ext>
            </a:extLst>
          </p:cNvPr>
          <p:cNvSpPr>
            <a:spLocks noGrp="1"/>
          </p:cNvSpPr>
          <p:nvPr>
            <p:ph idx="1"/>
          </p:nvPr>
        </p:nvSpPr>
        <p:spPr/>
        <p:txBody>
          <a:bodyPr/>
          <a:lstStyle/>
          <a:p>
            <a:pPr indent="457200">
              <a:lnSpc>
                <a:spcPct val="150000"/>
              </a:lnSpc>
            </a:pPr>
            <a:r>
              <a:rPr lang="zh-CN" altLang="en-US" b="0" i="0" dirty="0">
                <a:solidFill>
                  <a:srgbClr val="000000"/>
                </a:solidFill>
                <a:effectLst/>
                <a:latin typeface="微软雅黑" panose="020B0503020204020204" pitchFamily="34" charset="-122"/>
                <a:ea typeface="微软雅黑" panose="020B0503020204020204" pitchFamily="34" charset="-122"/>
              </a:rPr>
              <a:t>传统的通信系统主要集中在技术层面，这只是三级通信中的第一级。为了进一步提高通信效率，语义通信作为一种很有前途的解决方案而备受关注。</a:t>
            </a:r>
            <a:r>
              <a:rPr lang="zh-CN" altLang="en-US" dirty="0">
                <a:solidFill>
                  <a:srgbClr val="000000"/>
                </a:solidFill>
                <a:latin typeface="微软雅黑" panose="020B0503020204020204" pitchFamily="34" charset="-122"/>
                <a:ea typeface="微软雅黑" panose="020B0503020204020204" pitchFamily="34" charset="-122"/>
              </a:rPr>
              <a:t>如图所示。</a:t>
            </a:r>
            <a:endParaRPr lang="zh-CN" altLang="en-US"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645A8FB2-1E41-F9C5-B96F-239385045CD1}"/>
              </a:ext>
            </a:extLst>
          </p:cNvPr>
          <p:cNvPicPr>
            <a:picLocks noChangeAspect="1"/>
          </p:cNvPicPr>
          <p:nvPr/>
        </p:nvPicPr>
        <p:blipFill>
          <a:blip r:embed="rId4"/>
          <a:stretch>
            <a:fillRect/>
          </a:stretch>
        </p:blipFill>
        <p:spPr>
          <a:xfrm>
            <a:off x="0" y="2990953"/>
            <a:ext cx="12106814" cy="3370519"/>
          </a:xfrm>
          <a:prstGeom prst="rect">
            <a:avLst/>
          </a:prstGeom>
        </p:spPr>
      </p:pic>
      <p:sp>
        <p:nvSpPr>
          <p:cNvPr id="13" name="流程图: 可选过程 12">
            <a:extLst>
              <a:ext uri="{FF2B5EF4-FFF2-40B4-BE49-F238E27FC236}">
                <a16:creationId xmlns:a16="http://schemas.microsoft.com/office/drawing/2014/main" id="{44AC9499-6F86-097C-FF49-B637835B145F}"/>
              </a:ext>
            </a:extLst>
          </p:cNvPr>
          <p:cNvSpPr/>
          <p:nvPr/>
        </p:nvSpPr>
        <p:spPr>
          <a:xfrm>
            <a:off x="4237703" y="1731872"/>
            <a:ext cx="3519948" cy="886005"/>
          </a:xfrm>
          <a:prstGeom prst="flowChartAlternateProcess">
            <a:avLst/>
          </a:prstGeom>
          <a:solidFill>
            <a:srgbClr val="F9C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0" i="0" dirty="0">
                <a:solidFill>
                  <a:srgbClr val="000000"/>
                </a:solidFill>
                <a:effectLst/>
                <a:latin typeface="微软雅黑" panose="020B0503020204020204" pitchFamily="34" charset="-122"/>
                <a:ea typeface="微软雅黑" panose="020B0503020204020204" pitchFamily="34" charset="-122"/>
              </a:rPr>
              <a:t>为发送用户和接收用户等通信参与者提供相关的语义知识描述</a:t>
            </a:r>
            <a:endParaRPr lang="zh-CN" altLang="en-US" dirty="0"/>
          </a:p>
        </p:txBody>
      </p:sp>
      <p:cxnSp>
        <p:nvCxnSpPr>
          <p:cNvPr id="15" name="直接箭头连接符 14">
            <a:extLst>
              <a:ext uri="{FF2B5EF4-FFF2-40B4-BE49-F238E27FC236}">
                <a16:creationId xmlns:a16="http://schemas.microsoft.com/office/drawing/2014/main" id="{80AAC864-F2CA-523C-6526-981A1392FDB5}"/>
              </a:ext>
            </a:extLst>
          </p:cNvPr>
          <p:cNvCxnSpPr>
            <a:cxnSpLocks/>
          </p:cNvCxnSpPr>
          <p:nvPr/>
        </p:nvCxnSpPr>
        <p:spPr>
          <a:xfrm flipV="1">
            <a:off x="2782529" y="2617877"/>
            <a:ext cx="2957871" cy="1541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15A88E7A-144E-FE1E-6B33-2FDB5161A2EC}"/>
              </a:ext>
            </a:extLst>
          </p:cNvPr>
          <p:cNvCxnSpPr>
            <a:cxnSpLocks/>
          </p:cNvCxnSpPr>
          <p:nvPr/>
        </p:nvCxnSpPr>
        <p:spPr>
          <a:xfrm flipV="1">
            <a:off x="5740400" y="2617877"/>
            <a:ext cx="139290" cy="957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2DDE2F05-91F4-43A1-BC5D-2C619278DB6F}"/>
              </a:ext>
            </a:extLst>
          </p:cNvPr>
          <p:cNvCxnSpPr>
            <a:cxnSpLocks/>
            <a:endCxn id="13" idx="2"/>
          </p:cNvCxnSpPr>
          <p:nvPr/>
        </p:nvCxnSpPr>
        <p:spPr>
          <a:xfrm flipH="1" flipV="1">
            <a:off x="5997677" y="2617877"/>
            <a:ext cx="2879213" cy="1541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卷形: 水平 74">
            <a:extLst>
              <a:ext uri="{FF2B5EF4-FFF2-40B4-BE49-F238E27FC236}">
                <a16:creationId xmlns:a16="http://schemas.microsoft.com/office/drawing/2014/main" id="{3DA7F3D4-EA1D-781D-DA52-698F7A6DFC3B}"/>
              </a:ext>
            </a:extLst>
          </p:cNvPr>
          <p:cNvSpPr/>
          <p:nvPr/>
        </p:nvSpPr>
        <p:spPr>
          <a:xfrm>
            <a:off x="1354803" y="2330534"/>
            <a:ext cx="2340897" cy="1244619"/>
          </a:xfrm>
          <a:prstGeom prst="horizontalScroll">
            <a:avLst/>
          </a:prstGeom>
          <a:solidFill>
            <a:srgbClr val="F7D99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b="0" i="0" dirty="0">
                <a:solidFill>
                  <a:srgbClr val="000000"/>
                </a:solidFill>
                <a:effectLst/>
                <a:latin typeface="微软雅黑" panose="020B0503020204020204" pitchFamily="34" charset="-122"/>
                <a:ea typeface="微软雅黑" panose="020B0503020204020204" pitchFamily="34" charset="-122"/>
              </a:rPr>
              <a:t>从各种类型的源数据中处理和提取有用的相关信息</a:t>
            </a:r>
            <a:endParaRPr lang="zh-CN" altLang="en-US" dirty="0"/>
          </a:p>
        </p:txBody>
      </p:sp>
      <p:cxnSp>
        <p:nvCxnSpPr>
          <p:cNvPr id="77" name="直接箭头连接符 76">
            <a:extLst>
              <a:ext uri="{FF2B5EF4-FFF2-40B4-BE49-F238E27FC236}">
                <a16:creationId xmlns:a16="http://schemas.microsoft.com/office/drawing/2014/main" id="{1E58F620-70DB-88BD-BCA0-B2DB70C06329}"/>
              </a:ext>
            </a:extLst>
          </p:cNvPr>
          <p:cNvCxnSpPr/>
          <p:nvPr/>
        </p:nvCxnSpPr>
        <p:spPr>
          <a:xfrm flipV="1">
            <a:off x="1848465" y="3429000"/>
            <a:ext cx="0" cy="1247212"/>
          </a:xfrm>
          <a:prstGeom prst="straightConnector1">
            <a:avLst/>
          </a:prstGeom>
          <a:ln w="38100">
            <a:solidFill>
              <a:srgbClr val="FCE399"/>
            </a:solidFill>
            <a:tailEnd type="triangle"/>
          </a:ln>
        </p:spPr>
        <p:style>
          <a:lnRef idx="1">
            <a:schemeClr val="accent1"/>
          </a:lnRef>
          <a:fillRef idx="0">
            <a:schemeClr val="accent1"/>
          </a:fillRef>
          <a:effectRef idx="0">
            <a:schemeClr val="accent1"/>
          </a:effectRef>
          <a:fontRef idx="minor">
            <a:schemeClr val="tx1"/>
          </a:fontRef>
        </p:style>
      </p:cxnSp>
      <p:sp>
        <p:nvSpPr>
          <p:cNvPr id="81" name="卷形: 水平 80">
            <a:extLst>
              <a:ext uri="{FF2B5EF4-FFF2-40B4-BE49-F238E27FC236}">
                <a16:creationId xmlns:a16="http://schemas.microsoft.com/office/drawing/2014/main" id="{08A2D8B5-7BF4-0B05-3BEC-9AEF8CC68582}"/>
              </a:ext>
            </a:extLst>
          </p:cNvPr>
          <p:cNvSpPr/>
          <p:nvPr/>
        </p:nvSpPr>
        <p:spPr>
          <a:xfrm>
            <a:off x="2199761" y="2341624"/>
            <a:ext cx="2879213" cy="1282728"/>
          </a:xfrm>
          <a:prstGeom prst="horizontalScroll">
            <a:avLst/>
          </a:prstGeom>
          <a:solidFill>
            <a:srgbClr val="F7D99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latin typeface="微软雅黑" panose="020B0503020204020204" pitchFamily="34" charset="-122"/>
                <a:ea typeface="微软雅黑" panose="020B0503020204020204" pitchFamily="34" charset="-122"/>
              </a:rPr>
              <a:t>压缩并去除不相关信息，同时根据信道条件处理和提供不平等保护</a:t>
            </a:r>
          </a:p>
        </p:txBody>
      </p:sp>
      <p:cxnSp>
        <p:nvCxnSpPr>
          <p:cNvPr id="82" name="直接箭头连接符 81">
            <a:extLst>
              <a:ext uri="{FF2B5EF4-FFF2-40B4-BE49-F238E27FC236}">
                <a16:creationId xmlns:a16="http://schemas.microsoft.com/office/drawing/2014/main" id="{650FADE4-0DE3-93A1-E33A-F75E1CC04D08}"/>
              </a:ext>
            </a:extLst>
          </p:cNvPr>
          <p:cNvCxnSpPr/>
          <p:nvPr/>
        </p:nvCxnSpPr>
        <p:spPr>
          <a:xfrm flipV="1">
            <a:off x="3048001" y="3467109"/>
            <a:ext cx="0" cy="1247212"/>
          </a:xfrm>
          <a:prstGeom prst="straightConnector1">
            <a:avLst/>
          </a:prstGeom>
          <a:ln w="38100">
            <a:solidFill>
              <a:srgbClr val="BCBFDF"/>
            </a:solidFill>
            <a:tailEnd type="triangle"/>
          </a:ln>
        </p:spPr>
        <p:style>
          <a:lnRef idx="1">
            <a:schemeClr val="accent1"/>
          </a:lnRef>
          <a:fillRef idx="0">
            <a:schemeClr val="accent1"/>
          </a:fillRef>
          <a:effectRef idx="0">
            <a:schemeClr val="accent1"/>
          </a:effectRef>
          <a:fontRef idx="minor">
            <a:schemeClr val="tx1"/>
          </a:fontRef>
        </p:style>
      </p:cxnSp>
      <p:cxnSp>
        <p:nvCxnSpPr>
          <p:cNvPr id="4" name="直接箭头连接符 3">
            <a:extLst>
              <a:ext uri="{FF2B5EF4-FFF2-40B4-BE49-F238E27FC236}">
                <a16:creationId xmlns:a16="http://schemas.microsoft.com/office/drawing/2014/main" id="{E0709DD3-FD00-9324-952D-9EB3AC93FAF9}"/>
              </a:ext>
            </a:extLst>
          </p:cNvPr>
          <p:cNvCxnSpPr/>
          <p:nvPr/>
        </p:nvCxnSpPr>
        <p:spPr>
          <a:xfrm flipV="1">
            <a:off x="3957485" y="3467109"/>
            <a:ext cx="0" cy="1247212"/>
          </a:xfrm>
          <a:prstGeom prst="straightConnector1">
            <a:avLst/>
          </a:prstGeom>
          <a:ln w="38100">
            <a:solidFill>
              <a:srgbClr val="D1E3F0"/>
            </a:solidFill>
            <a:tailEnd type="triangle"/>
          </a:ln>
        </p:spPr>
        <p:style>
          <a:lnRef idx="1">
            <a:schemeClr val="accent1"/>
          </a:lnRef>
          <a:fillRef idx="0">
            <a:schemeClr val="accent1"/>
          </a:fillRef>
          <a:effectRef idx="0">
            <a:schemeClr val="accent1"/>
          </a:effectRef>
          <a:fontRef idx="minor">
            <a:schemeClr val="tx1"/>
          </a:fontRef>
        </p:style>
      </p:cxnSp>
      <p:sp>
        <p:nvSpPr>
          <p:cNvPr id="5" name="卷形: 水平 4">
            <a:extLst>
              <a:ext uri="{FF2B5EF4-FFF2-40B4-BE49-F238E27FC236}">
                <a16:creationId xmlns:a16="http://schemas.microsoft.com/office/drawing/2014/main" id="{32007D99-E3B8-6555-2C2A-8691B2CB13C2}"/>
              </a:ext>
            </a:extLst>
          </p:cNvPr>
          <p:cNvSpPr/>
          <p:nvPr/>
        </p:nvSpPr>
        <p:spPr>
          <a:xfrm>
            <a:off x="3340310" y="2330535"/>
            <a:ext cx="2879213" cy="1282728"/>
          </a:xfrm>
          <a:prstGeom prst="horizontalScroll">
            <a:avLst/>
          </a:prstGeom>
          <a:solidFill>
            <a:srgbClr val="D6E8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latin typeface="微软雅黑" panose="020B0503020204020204" pitchFamily="34" charset="-122"/>
                <a:ea typeface="微软雅黑" panose="020B0503020204020204" pitchFamily="34" charset="-122"/>
              </a:rPr>
              <a:t>将语义信息调制成信号，以便在有噪声的信道上可靠地传输</a:t>
            </a:r>
          </a:p>
        </p:txBody>
      </p:sp>
      <p:cxnSp>
        <p:nvCxnSpPr>
          <p:cNvPr id="6" name="直接箭头连接符 5">
            <a:extLst>
              <a:ext uri="{FF2B5EF4-FFF2-40B4-BE49-F238E27FC236}">
                <a16:creationId xmlns:a16="http://schemas.microsoft.com/office/drawing/2014/main" id="{ED8928B3-3ADB-9827-3949-B1BAD075E00E}"/>
              </a:ext>
            </a:extLst>
          </p:cNvPr>
          <p:cNvCxnSpPr/>
          <p:nvPr/>
        </p:nvCxnSpPr>
        <p:spPr>
          <a:xfrm flipV="1">
            <a:off x="4864101" y="3488690"/>
            <a:ext cx="0" cy="1247212"/>
          </a:xfrm>
          <a:prstGeom prst="straightConnector1">
            <a:avLst/>
          </a:prstGeom>
          <a:ln w="38100">
            <a:solidFill>
              <a:srgbClr val="D6E8D2"/>
            </a:solidFill>
            <a:tailEnd type="triangle"/>
          </a:ln>
        </p:spPr>
        <p:style>
          <a:lnRef idx="1">
            <a:schemeClr val="accent1"/>
          </a:lnRef>
          <a:fillRef idx="0">
            <a:schemeClr val="accent1"/>
          </a:fillRef>
          <a:effectRef idx="0">
            <a:schemeClr val="accent1"/>
          </a:effectRef>
          <a:fontRef idx="minor">
            <a:schemeClr val="tx1"/>
          </a:fontRef>
        </p:style>
      </p:cxnSp>
      <p:sp>
        <p:nvSpPr>
          <p:cNvPr id="7" name="卷形: 水平 6">
            <a:extLst>
              <a:ext uri="{FF2B5EF4-FFF2-40B4-BE49-F238E27FC236}">
                <a16:creationId xmlns:a16="http://schemas.microsoft.com/office/drawing/2014/main" id="{5BB7540C-CBA5-0F57-62B6-9AA9AA1046FE}"/>
              </a:ext>
            </a:extLst>
          </p:cNvPr>
          <p:cNvSpPr/>
          <p:nvPr/>
        </p:nvSpPr>
        <p:spPr>
          <a:xfrm>
            <a:off x="5032890" y="2322569"/>
            <a:ext cx="2879213" cy="1282728"/>
          </a:xfrm>
          <a:prstGeom prst="horizontalScroll">
            <a:avLst/>
          </a:prstGeom>
          <a:solidFill>
            <a:srgbClr val="D6E8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latin typeface="微软雅黑" panose="020B0503020204020204" pitchFamily="34" charset="-122"/>
                <a:ea typeface="微软雅黑" panose="020B0503020204020204" pitchFamily="34" charset="-122"/>
              </a:rPr>
              <a:t>是语义调制的逆过程。</a:t>
            </a:r>
          </a:p>
        </p:txBody>
      </p:sp>
      <p:cxnSp>
        <p:nvCxnSpPr>
          <p:cNvPr id="8" name="直接箭头连接符 7">
            <a:extLst>
              <a:ext uri="{FF2B5EF4-FFF2-40B4-BE49-F238E27FC236}">
                <a16:creationId xmlns:a16="http://schemas.microsoft.com/office/drawing/2014/main" id="{E0EB28E3-C181-0878-7CBA-AB0F0E68455C}"/>
              </a:ext>
            </a:extLst>
          </p:cNvPr>
          <p:cNvCxnSpPr/>
          <p:nvPr/>
        </p:nvCxnSpPr>
        <p:spPr>
          <a:xfrm flipV="1">
            <a:off x="6666694" y="3468289"/>
            <a:ext cx="0" cy="1247212"/>
          </a:xfrm>
          <a:prstGeom prst="straightConnector1">
            <a:avLst/>
          </a:prstGeom>
          <a:ln w="38100">
            <a:solidFill>
              <a:srgbClr val="D6E8D2"/>
            </a:solidFill>
            <a:tailEnd type="triangle"/>
          </a:ln>
        </p:spPr>
        <p:style>
          <a:lnRef idx="1">
            <a:schemeClr val="accent1"/>
          </a:lnRef>
          <a:fillRef idx="0">
            <a:schemeClr val="accent1"/>
          </a:fillRef>
          <a:effectRef idx="0">
            <a:schemeClr val="accent1"/>
          </a:effectRef>
          <a:fontRef idx="minor">
            <a:schemeClr val="tx1"/>
          </a:fontRef>
        </p:style>
      </p:cxnSp>
      <p:sp>
        <p:nvSpPr>
          <p:cNvPr id="9" name="卷形: 水平 8">
            <a:extLst>
              <a:ext uri="{FF2B5EF4-FFF2-40B4-BE49-F238E27FC236}">
                <a16:creationId xmlns:a16="http://schemas.microsoft.com/office/drawing/2014/main" id="{EDA59709-E166-8DA0-0D70-3EE5A13175BA}"/>
              </a:ext>
            </a:extLst>
          </p:cNvPr>
          <p:cNvSpPr/>
          <p:nvPr/>
        </p:nvSpPr>
        <p:spPr>
          <a:xfrm>
            <a:off x="6313511" y="2174874"/>
            <a:ext cx="3531205" cy="1427373"/>
          </a:xfrm>
          <a:prstGeom prst="horizontalScroll">
            <a:avLst/>
          </a:prstGeom>
          <a:solidFill>
            <a:srgbClr val="F7D99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latin typeface="微软雅黑" panose="020B0503020204020204" pitchFamily="34" charset="-122"/>
                <a:ea typeface="微软雅黑" panose="020B0503020204020204" pitchFamily="34" charset="-122"/>
              </a:rPr>
              <a:t>语义和信道解码器减轻了在不可靠信道上传输的接收信号中的物理和语义噪声，然后恢复多级语义特征。</a:t>
            </a:r>
          </a:p>
        </p:txBody>
      </p:sp>
      <p:cxnSp>
        <p:nvCxnSpPr>
          <p:cNvPr id="10" name="直接箭头连接符 9">
            <a:extLst>
              <a:ext uri="{FF2B5EF4-FFF2-40B4-BE49-F238E27FC236}">
                <a16:creationId xmlns:a16="http://schemas.microsoft.com/office/drawing/2014/main" id="{BE1E9BBD-8A09-95B4-5931-B99FA2E356A2}"/>
              </a:ext>
            </a:extLst>
          </p:cNvPr>
          <p:cNvCxnSpPr/>
          <p:nvPr/>
        </p:nvCxnSpPr>
        <p:spPr>
          <a:xfrm flipV="1">
            <a:off x="8609176" y="3456094"/>
            <a:ext cx="0" cy="1247212"/>
          </a:xfrm>
          <a:prstGeom prst="straightConnector1">
            <a:avLst/>
          </a:prstGeom>
          <a:ln w="38100">
            <a:solidFill>
              <a:srgbClr val="BCBFDF"/>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D2D3C96B-5992-A981-D7F4-988EC4F3D328}"/>
              </a:ext>
            </a:extLst>
          </p:cNvPr>
          <p:cNvCxnSpPr/>
          <p:nvPr/>
        </p:nvCxnSpPr>
        <p:spPr>
          <a:xfrm flipV="1">
            <a:off x="7650532" y="3456094"/>
            <a:ext cx="0" cy="1247212"/>
          </a:xfrm>
          <a:prstGeom prst="straightConnector1">
            <a:avLst/>
          </a:prstGeom>
          <a:ln w="38100">
            <a:solidFill>
              <a:srgbClr val="D1E3F0"/>
            </a:solidFill>
            <a:tailEnd type="triangle"/>
          </a:ln>
        </p:spPr>
        <p:style>
          <a:lnRef idx="1">
            <a:schemeClr val="accent1"/>
          </a:lnRef>
          <a:fillRef idx="0">
            <a:schemeClr val="accent1"/>
          </a:fillRef>
          <a:effectRef idx="0">
            <a:schemeClr val="accent1"/>
          </a:effectRef>
          <a:fontRef idx="minor">
            <a:schemeClr val="tx1"/>
          </a:fontRef>
        </p:style>
      </p:cxnSp>
      <p:sp>
        <p:nvSpPr>
          <p:cNvPr id="14" name="卷形: 水平 13">
            <a:extLst>
              <a:ext uri="{FF2B5EF4-FFF2-40B4-BE49-F238E27FC236}">
                <a16:creationId xmlns:a16="http://schemas.microsoft.com/office/drawing/2014/main" id="{E39B98BA-EA63-FF31-D25E-FEBA23421DAA}"/>
              </a:ext>
            </a:extLst>
          </p:cNvPr>
          <p:cNvSpPr/>
          <p:nvPr/>
        </p:nvSpPr>
        <p:spPr>
          <a:xfrm>
            <a:off x="8149915" y="2180972"/>
            <a:ext cx="3098185" cy="1427373"/>
          </a:xfrm>
          <a:prstGeom prst="horizontalScroll">
            <a:avLst/>
          </a:prstGeom>
          <a:solidFill>
            <a:srgbClr val="F7D99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latin typeface="微软雅黑" panose="020B0503020204020204" pitchFamily="34" charset="-122"/>
                <a:ea typeface="微软雅黑" panose="020B0503020204020204" pitchFamily="34" charset="-122"/>
              </a:rPr>
              <a:t>最后，利用重构模块对不同层次的语义特征进行组合，得到重构后的消息。</a:t>
            </a:r>
          </a:p>
        </p:txBody>
      </p:sp>
      <p:cxnSp>
        <p:nvCxnSpPr>
          <p:cNvPr id="16" name="直接箭头连接符 15">
            <a:extLst>
              <a:ext uri="{FF2B5EF4-FFF2-40B4-BE49-F238E27FC236}">
                <a16:creationId xmlns:a16="http://schemas.microsoft.com/office/drawing/2014/main" id="{D5984B93-1F09-E84B-B0F6-508CB131BEB6}"/>
              </a:ext>
            </a:extLst>
          </p:cNvPr>
          <p:cNvCxnSpPr/>
          <p:nvPr/>
        </p:nvCxnSpPr>
        <p:spPr>
          <a:xfrm flipV="1">
            <a:off x="9685796" y="3462191"/>
            <a:ext cx="0" cy="1247212"/>
          </a:xfrm>
          <a:prstGeom prst="straightConnector1">
            <a:avLst/>
          </a:prstGeom>
          <a:ln w="38100">
            <a:solidFill>
              <a:srgbClr val="F7D996"/>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0259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2000"/>
                                        <p:tgtEl>
                                          <p:spTgt spid="15"/>
                                        </p:tgtEl>
                                      </p:cBhvr>
                                    </p:animEffect>
                                  </p:childTnLst>
                                </p:cTn>
                              </p:par>
                              <p:par>
                                <p:cTn id="8" presetID="6" presetClass="entr" presetSubtype="16"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circle(in)">
                                      <p:cBhvr>
                                        <p:cTn id="10" dur="2000"/>
                                        <p:tgtEl>
                                          <p:spTgt spid="25"/>
                                        </p:tgtEl>
                                      </p:cBhvr>
                                    </p:animEffect>
                                  </p:childTnLst>
                                </p:cTn>
                              </p:par>
                              <p:par>
                                <p:cTn id="11" presetID="6" presetClass="entr" presetSubtype="16"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circle(in)">
                                      <p:cBhvr>
                                        <p:cTn id="13" dur="2000"/>
                                        <p:tgtEl>
                                          <p:spTgt spid="28"/>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circle(in)">
                                      <p:cBhvr>
                                        <p:cTn id="16" dur="2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5"/>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28"/>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5"/>
                                        </p:tgtEl>
                                        <p:attrNameLst>
                                          <p:attrName>style.visibility</p:attrName>
                                        </p:attrNameLst>
                                      </p:cBhvr>
                                      <p:to>
                                        <p:strVal val="visible"/>
                                      </p:to>
                                    </p:set>
                                    <p:animEffect transition="in" filter="fade">
                                      <p:cBhvr>
                                        <p:cTn id="31" dur="500"/>
                                        <p:tgtEl>
                                          <p:spTgt spid="75"/>
                                        </p:tgtEl>
                                      </p:cBhvr>
                                    </p:animEffect>
                                  </p:childTnLst>
                                </p:cTn>
                              </p:par>
                              <p:par>
                                <p:cTn id="32" presetID="10" presetClass="entr" presetSubtype="0" fill="hold" nodeType="withEffect">
                                  <p:stCondLst>
                                    <p:cond delay="0"/>
                                  </p:stCondLst>
                                  <p:childTnLst>
                                    <p:set>
                                      <p:cBhvr>
                                        <p:cTn id="33" dur="1" fill="hold">
                                          <p:stCondLst>
                                            <p:cond delay="0"/>
                                          </p:stCondLst>
                                        </p:cTn>
                                        <p:tgtEl>
                                          <p:spTgt spid="77"/>
                                        </p:tgtEl>
                                        <p:attrNameLst>
                                          <p:attrName>style.visibility</p:attrName>
                                        </p:attrNameLst>
                                      </p:cBhvr>
                                      <p:to>
                                        <p:strVal val="visible"/>
                                      </p:to>
                                    </p:set>
                                    <p:animEffect transition="in" filter="fade">
                                      <p:cBhvr>
                                        <p:cTn id="34" dur="500"/>
                                        <p:tgtEl>
                                          <p:spTgt spid="7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500"/>
                                        <p:tgtEl>
                                          <p:spTgt spid="75"/>
                                        </p:tgtEl>
                                      </p:cBhvr>
                                    </p:animEffect>
                                    <p:set>
                                      <p:cBhvr>
                                        <p:cTn id="39" dur="1" fill="hold">
                                          <p:stCondLst>
                                            <p:cond delay="499"/>
                                          </p:stCondLst>
                                        </p:cTn>
                                        <p:tgtEl>
                                          <p:spTgt spid="75"/>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77"/>
                                        </p:tgtEl>
                                      </p:cBhvr>
                                    </p:animEffect>
                                    <p:set>
                                      <p:cBhvr>
                                        <p:cTn id="42" dur="1" fill="hold">
                                          <p:stCondLst>
                                            <p:cond delay="499"/>
                                          </p:stCondLst>
                                        </p:cTn>
                                        <p:tgtEl>
                                          <p:spTgt spid="77"/>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1"/>
                                        </p:tgtEl>
                                        <p:attrNameLst>
                                          <p:attrName>style.visibility</p:attrName>
                                        </p:attrNameLst>
                                      </p:cBhvr>
                                      <p:to>
                                        <p:strVal val="visible"/>
                                      </p:to>
                                    </p:set>
                                    <p:animEffect transition="in" filter="fade">
                                      <p:cBhvr>
                                        <p:cTn id="47" dur="500"/>
                                        <p:tgtEl>
                                          <p:spTgt spid="81"/>
                                        </p:tgtEl>
                                      </p:cBhvr>
                                    </p:animEffect>
                                  </p:childTnLst>
                                </p:cTn>
                              </p:par>
                              <p:par>
                                <p:cTn id="48" presetID="10" presetClass="entr" presetSubtype="0" fill="hold" nodeType="withEffect">
                                  <p:stCondLst>
                                    <p:cond delay="0"/>
                                  </p:stCondLst>
                                  <p:childTnLst>
                                    <p:set>
                                      <p:cBhvr>
                                        <p:cTn id="49" dur="1" fill="hold">
                                          <p:stCondLst>
                                            <p:cond delay="0"/>
                                          </p:stCondLst>
                                        </p:cTn>
                                        <p:tgtEl>
                                          <p:spTgt spid="82"/>
                                        </p:tgtEl>
                                        <p:attrNameLst>
                                          <p:attrName>style.visibility</p:attrName>
                                        </p:attrNameLst>
                                      </p:cBhvr>
                                      <p:to>
                                        <p:strVal val="visible"/>
                                      </p:to>
                                    </p:set>
                                    <p:animEffect transition="in" filter="fade">
                                      <p:cBhvr>
                                        <p:cTn id="50" dur="500"/>
                                        <p:tgtEl>
                                          <p:spTgt spid="82"/>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grpId="1" nodeType="clickEffect">
                                  <p:stCondLst>
                                    <p:cond delay="0"/>
                                  </p:stCondLst>
                                  <p:childTnLst>
                                    <p:animEffect transition="out" filter="fade">
                                      <p:cBhvr>
                                        <p:cTn id="57" dur="500"/>
                                        <p:tgtEl>
                                          <p:spTgt spid="81"/>
                                        </p:tgtEl>
                                      </p:cBhvr>
                                    </p:animEffect>
                                    <p:set>
                                      <p:cBhvr>
                                        <p:cTn id="58" dur="1" fill="hold">
                                          <p:stCondLst>
                                            <p:cond delay="499"/>
                                          </p:stCondLst>
                                        </p:cTn>
                                        <p:tgtEl>
                                          <p:spTgt spid="81"/>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82"/>
                                        </p:tgtEl>
                                      </p:cBhvr>
                                    </p:animEffect>
                                    <p:set>
                                      <p:cBhvr>
                                        <p:cTn id="61" dur="1" fill="hold">
                                          <p:stCondLst>
                                            <p:cond delay="499"/>
                                          </p:stCondLst>
                                        </p:cTn>
                                        <p:tgtEl>
                                          <p:spTgt spid="82"/>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4"/>
                                        </p:tgtEl>
                                      </p:cBhvr>
                                    </p:animEffect>
                                    <p:set>
                                      <p:cBhvr>
                                        <p:cTn id="64" dur="1" fill="hold">
                                          <p:stCondLst>
                                            <p:cond delay="499"/>
                                          </p:stCondLst>
                                        </p:cTn>
                                        <p:tgtEl>
                                          <p:spTgt spid="4"/>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5"/>
                                        </p:tgtEl>
                                        <p:attrNameLst>
                                          <p:attrName>style.visibility</p:attrName>
                                        </p:attrNameLst>
                                      </p:cBhvr>
                                      <p:to>
                                        <p:strVal val="visible"/>
                                      </p:to>
                                    </p:set>
                                    <p:animEffect transition="in" filter="fade">
                                      <p:cBhvr>
                                        <p:cTn id="69" dur="500"/>
                                        <p:tgtEl>
                                          <p:spTgt spid="5"/>
                                        </p:tgtEl>
                                      </p:cBhvr>
                                    </p:animEffect>
                                  </p:childTnLst>
                                </p:cTn>
                              </p:par>
                              <p:par>
                                <p:cTn id="70" presetID="10" presetClass="entr" presetSubtype="0" fill="hold" nodeType="with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fade">
                                      <p:cBhvr>
                                        <p:cTn id="72" dur="500"/>
                                        <p:tgtEl>
                                          <p:spTgt spid="6"/>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xit" presetSubtype="0" fill="hold" grpId="1" nodeType="clickEffect">
                                  <p:stCondLst>
                                    <p:cond delay="0"/>
                                  </p:stCondLst>
                                  <p:childTnLst>
                                    <p:animEffect transition="out" filter="fade">
                                      <p:cBhvr>
                                        <p:cTn id="76" dur="500"/>
                                        <p:tgtEl>
                                          <p:spTgt spid="5"/>
                                        </p:tgtEl>
                                      </p:cBhvr>
                                    </p:animEffect>
                                    <p:set>
                                      <p:cBhvr>
                                        <p:cTn id="77" dur="1" fill="hold">
                                          <p:stCondLst>
                                            <p:cond delay="499"/>
                                          </p:stCondLst>
                                        </p:cTn>
                                        <p:tgtEl>
                                          <p:spTgt spid="5"/>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6"/>
                                        </p:tgtEl>
                                      </p:cBhvr>
                                    </p:animEffect>
                                    <p:set>
                                      <p:cBhvr>
                                        <p:cTn id="80" dur="1" fill="hold">
                                          <p:stCondLst>
                                            <p:cond delay="499"/>
                                          </p:stCondLst>
                                        </p:cTn>
                                        <p:tgtEl>
                                          <p:spTgt spid="6"/>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7"/>
                                        </p:tgtEl>
                                        <p:attrNameLst>
                                          <p:attrName>style.visibility</p:attrName>
                                        </p:attrNameLst>
                                      </p:cBhvr>
                                      <p:to>
                                        <p:strVal val="visible"/>
                                      </p:to>
                                    </p:set>
                                    <p:animEffect transition="in" filter="fade">
                                      <p:cBhvr>
                                        <p:cTn id="85" dur="500"/>
                                        <p:tgtEl>
                                          <p:spTgt spid="7"/>
                                        </p:tgtEl>
                                      </p:cBhvr>
                                    </p:animEffect>
                                  </p:childTnLst>
                                </p:cTn>
                              </p:par>
                              <p:par>
                                <p:cTn id="86" presetID="10" presetClass="entr" presetSubtype="0" fill="hold" nodeType="with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500"/>
                                        <p:tgtEl>
                                          <p:spTgt spid="8"/>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1" nodeType="clickEffect">
                                  <p:stCondLst>
                                    <p:cond delay="0"/>
                                  </p:stCondLst>
                                  <p:childTnLst>
                                    <p:animEffect transition="out" filter="fade">
                                      <p:cBhvr>
                                        <p:cTn id="92" dur="500"/>
                                        <p:tgtEl>
                                          <p:spTgt spid="7"/>
                                        </p:tgtEl>
                                      </p:cBhvr>
                                    </p:animEffect>
                                    <p:set>
                                      <p:cBhvr>
                                        <p:cTn id="93" dur="1" fill="hold">
                                          <p:stCondLst>
                                            <p:cond delay="499"/>
                                          </p:stCondLst>
                                        </p:cTn>
                                        <p:tgtEl>
                                          <p:spTgt spid="7"/>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8"/>
                                        </p:tgtEl>
                                      </p:cBhvr>
                                    </p:animEffect>
                                    <p:set>
                                      <p:cBhvr>
                                        <p:cTn id="96" dur="1" fill="hold">
                                          <p:stCondLst>
                                            <p:cond delay="499"/>
                                          </p:stCondLst>
                                        </p:cTn>
                                        <p:tgtEl>
                                          <p:spTgt spid="8"/>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
                                        </p:tgtEl>
                                        <p:attrNameLst>
                                          <p:attrName>style.visibility</p:attrName>
                                        </p:attrNameLst>
                                      </p:cBhvr>
                                      <p:to>
                                        <p:strVal val="visible"/>
                                      </p:to>
                                    </p:set>
                                    <p:animEffect transition="in" filter="fade">
                                      <p:cBhvr>
                                        <p:cTn id="101" dur="500"/>
                                        <p:tgtEl>
                                          <p:spTgt spid="9"/>
                                        </p:tgtEl>
                                      </p:cBhvr>
                                    </p:animEffect>
                                  </p:childTnLst>
                                </p:cTn>
                              </p:par>
                              <p:par>
                                <p:cTn id="102" presetID="10" presetClass="entr" presetSubtype="0" fill="hold" nodeType="withEffect">
                                  <p:stCondLst>
                                    <p:cond delay="0"/>
                                  </p:stCondLst>
                                  <p:childTnLst>
                                    <p:set>
                                      <p:cBhvr>
                                        <p:cTn id="103" dur="1" fill="hold">
                                          <p:stCondLst>
                                            <p:cond delay="0"/>
                                          </p:stCondLst>
                                        </p:cTn>
                                        <p:tgtEl>
                                          <p:spTgt spid="10"/>
                                        </p:tgtEl>
                                        <p:attrNameLst>
                                          <p:attrName>style.visibility</p:attrName>
                                        </p:attrNameLst>
                                      </p:cBhvr>
                                      <p:to>
                                        <p:strVal val="visible"/>
                                      </p:to>
                                    </p:set>
                                    <p:animEffect transition="in" filter="fade">
                                      <p:cBhvr>
                                        <p:cTn id="104" dur="500"/>
                                        <p:tgtEl>
                                          <p:spTgt spid="10"/>
                                        </p:tgtEl>
                                      </p:cBhvr>
                                    </p:animEffect>
                                  </p:childTnLst>
                                </p:cTn>
                              </p:par>
                              <p:par>
                                <p:cTn id="105" presetID="10" presetClass="entr" presetSubtype="0" fill="hold" nodeType="withEffect">
                                  <p:stCondLst>
                                    <p:cond delay="0"/>
                                  </p:stCondLst>
                                  <p:childTnLst>
                                    <p:set>
                                      <p:cBhvr>
                                        <p:cTn id="106" dur="1" fill="hold">
                                          <p:stCondLst>
                                            <p:cond delay="0"/>
                                          </p:stCondLst>
                                        </p:cTn>
                                        <p:tgtEl>
                                          <p:spTgt spid="11"/>
                                        </p:tgtEl>
                                        <p:attrNameLst>
                                          <p:attrName>style.visibility</p:attrName>
                                        </p:attrNameLst>
                                      </p:cBhvr>
                                      <p:to>
                                        <p:strVal val="visible"/>
                                      </p:to>
                                    </p:set>
                                    <p:animEffect transition="in" filter="fade">
                                      <p:cBhvr>
                                        <p:cTn id="107" dur="500"/>
                                        <p:tgtEl>
                                          <p:spTgt spid="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xit" presetSubtype="0" fill="hold" grpId="1" nodeType="clickEffect">
                                  <p:stCondLst>
                                    <p:cond delay="0"/>
                                  </p:stCondLst>
                                  <p:childTnLst>
                                    <p:animEffect transition="out" filter="fade">
                                      <p:cBhvr>
                                        <p:cTn id="111" dur="500"/>
                                        <p:tgtEl>
                                          <p:spTgt spid="9"/>
                                        </p:tgtEl>
                                      </p:cBhvr>
                                    </p:animEffect>
                                    <p:set>
                                      <p:cBhvr>
                                        <p:cTn id="112" dur="1" fill="hold">
                                          <p:stCondLst>
                                            <p:cond delay="499"/>
                                          </p:stCondLst>
                                        </p:cTn>
                                        <p:tgtEl>
                                          <p:spTgt spid="9"/>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0"/>
                                        </p:tgtEl>
                                      </p:cBhvr>
                                    </p:animEffect>
                                    <p:set>
                                      <p:cBhvr>
                                        <p:cTn id="115" dur="1" fill="hold">
                                          <p:stCondLst>
                                            <p:cond delay="499"/>
                                          </p:stCondLst>
                                        </p:cTn>
                                        <p:tgtEl>
                                          <p:spTgt spid="10"/>
                                        </p:tgtEl>
                                        <p:attrNameLst>
                                          <p:attrName>style.visibility</p:attrName>
                                        </p:attrNameLst>
                                      </p:cBhvr>
                                      <p:to>
                                        <p:strVal val="hidden"/>
                                      </p:to>
                                    </p:set>
                                  </p:childTnLst>
                                </p:cTn>
                              </p:par>
                              <p:par>
                                <p:cTn id="116" presetID="10" presetClass="exit" presetSubtype="0" fill="hold" nodeType="withEffect">
                                  <p:stCondLst>
                                    <p:cond delay="0"/>
                                  </p:stCondLst>
                                  <p:childTnLst>
                                    <p:animEffect transition="out" filter="fade">
                                      <p:cBhvr>
                                        <p:cTn id="117" dur="500"/>
                                        <p:tgtEl>
                                          <p:spTgt spid="11"/>
                                        </p:tgtEl>
                                      </p:cBhvr>
                                    </p:animEffect>
                                    <p:set>
                                      <p:cBhvr>
                                        <p:cTn id="118" dur="1" fill="hold">
                                          <p:stCondLst>
                                            <p:cond delay="499"/>
                                          </p:stCondLst>
                                        </p:cTn>
                                        <p:tgtEl>
                                          <p:spTgt spid="11"/>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grpId="0" nodeType="clickEffect">
                                  <p:stCondLst>
                                    <p:cond delay="0"/>
                                  </p:stCondLst>
                                  <p:childTnLst>
                                    <p:set>
                                      <p:cBhvr>
                                        <p:cTn id="122" dur="1" fill="hold">
                                          <p:stCondLst>
                                            <p:cond delay="0"/>
                                          </p:stCondLst>
                                        </p:cTn>
                                        <p:tgtEl>
                                          <p:spTgt spid="14"/>
                                        </p:tgtEl>
                                        <p:attrNameLst>
                                          <p:attrName>style.visibility</p:attrName>
                                        </p:attrNameLst>
                                      </p:cBhvr>
                                      <p:to>
                                        <p:strVal val="visible"/>
                                      </p:to>
                                    </p:set>
                                    <p:animEffect transition="in" filter="fade">
                                      <p:cBhvr>
                                        <p:cTn id="123" dur="500"/>
                                        <p:tgtEl>
                                          <p:spTgt spid="14"/>
                                        </p:tgtEl>
                                      </p:cBhvr>
                                    </p:animEffect>
                                  </p:childTnLst>
                                </p:cTn>
                              </p:par>
                              <p:par>
                                <p:cTn id="124" presetID="10" presetClass="entr" presetSubtype="0" fill="hold" nodeType="withEffect">
                                  <p:stCondLst>
                                    <p:cond delay="0"/>
                                  </p:stCondLst>
                                  <p:childTnLst>
                                    <p:set>
                                      <p:cBhvr>
                                        <p:cTn id="125" dur="1" fill="hold">
                                          <p:stCondLst>
                                            <p:cond delay="0"/>
                                          </p:stCondLst>
                                        </p:cTn>
                                        <p:tgtEl>
                                          <p:spTgt spid="16"/>
                                        </p:tgtEl>
                                        <p:attrNameLst>
                                          <p:attrName>style.visibility</p:attrName>
                                        </p:attrNameLst>
                                      </p:cBhvr>
                                      <p:to>
                                        <p:strVal val="visible"/>
                                      </p:to>
                                    </p:set>
                                    <p:animEffect transition="in" filter="fade">
                                      <p:cBhvr>
                                        <p:cTn id="126" dur="500"/>
                                        <p:tgtEl>
                                          <p:spTgt spid="16"/>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xit" presetSubtype="0" fill="hold" grpId="1" nodeType="clickEffect">
                                  <p:stCondLst>
                                    <p:cond delay="0"/>
                                  </p:stCondLst>
                                  <p:childTnLst>
                                    <p:animEffect transition="out" filter="fade">
                                      <p:cBhvr>
                                        <p:cTn id="130" dur="500"/>
                                        <p:tgtEl>
                                          <p:spTgt spid="14"/>
                                        </p:tgtEl>
                                      </p:cBhvr>
                                    </p:animEffect>
                                    <p:set>
                                      <p:cBhvr>
                                        <p:cTn id="131" dur="1" fill="hold">
                                          <p:stCondLst>
                                            <p:cond delay="499"/>
                                          </p:stCondLst>
                                        </p:cTn>
                                        <p:tgtEl>
                                          <p:spTgt spid="14"/>
                                        </p:tgtEl>
                                        <p:attrNameLst>
                                          <p:attrName>style.visibility</p:attrName>
                                        </p:attrNameLst>
                                      </p:cBhvr>
                                      <p:to>
                                        <p:strVal val="hidden"/>
                                      </p:to>
                                    </p:set>
                                  </p:childTnLst>
                                </p:cTn>
                              </p:par>
                              <p:par>
                                <p:cTn id="132" presetID="10" presetClass="exit" presetSubtype="0" fill="hold" nodeType="withEffect">
                                  <p:stCondLst>
                                    <p:cond delay="0"/>
                                  </p:stCondLst>
                                  <p:childTnLst>
                                    <p:animEffect transition="out" filter="fade">
                                      <p:cBhvr>
                                        <p:cTn id="133" dur="500"/>
                                        <p:tgtEl>
                                          <p:spTgt spid="16"/>
                                        </p:tgtEl>
                                      </p:cBhvr>
                                    </p:animEffect>
                                    <p:set>
                                      <p:cBhvr>
                                        <p:cTn id="134"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75" grpId="0" animBg="1"/>
      <p:bldP spid="75" grpId="1" animBg="1"/>
      <p:bldP spid="81" grpId="0" animBg="1"/>
      <p:bldP spid="81" grpId="1" animBg="1"/>
      <p:bldP spid="5" grpId="0" animBg="1"/>
      <p:bldP spid="5" grpId="1" animBg="1"/>
      <p:bldP spid="7" grpId="0" animBg="1"/>
      <p:bldP spid="7" grpId="1" animBg="1"/>
      <p:bldP spid="9" grpId="0" animBg="1"/>
      <p:bldP spid="9" grpId="1" animBg="1"/>
      <p:bldP spid="14" grpId="0" animBg="1"/>
      <p:bldP spid="14"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2689CB-CEFF-4AC1-B0FB-C29EE37D56C7}"/>
              </a:ext>
            </a:extLst>
          </p:cNvPr>
          <p:cNvSpPr>
            <a:spLocks noGrp="1"/>
          </p:cNvSpPr>
          <p:nvPr>
            <p:ph type="title"/>
          </p:nvPr>
        </p:nvSpPr>
        <p:spPr/>
        <p:txBody>
          <a:bodyPr/>
          <a:lstStyle/>
          <a:p>
            <a:r>
              <a:rPr lang="zh-CN" altLang="en-US" dirty="0">
                <a:latin typeface="思源宋体 Heavy" panose="02020900000000000000" pitchFamily="18" charset="-122"/>
                <a:ea typeface="思源宋体 Heavy" panose="02020900000000000000" pitchFamily="18" charset="-122"/>
              </a:rPr>
              <a:t>相关工作</a:t>
            </a:r>
          </a:p>
        </p:txBody>
      </p:sp>
      <p:sp>
        <p:nvSpPr>
          <p:cNvPr id="46" name="ïṥḷidè">
            <a:extLst>
              <a:ext uri="{FF2B5EF4-FFF2-40B4-BE49-F238E27FC236}">
                <a16:creationId xmlns:a16="http://schemas.microsoft.com/office/drawing/2014/main" id="{58DF5B24-D298-47CE-860A-B387A27FD02F}"/>
              </a:ext>
            </a:extLst>
          </p:cNvPr>
          <p:cNvSpPr/>
          <p:nvPr/>
        </p:nvSpPr>
        <p:spPr>
          <a:xfrm>
            <a:off x="673100" y="1178051"/>
            <a:ext cx="721040" cy="721040"/>
          </a:xfrm>
          <a:prstGeom prst="round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b="1" i="1" dirty="0">
                <a:solidFill>
                  <a:schemeClr val="bg1"/>
                </a:solidFill>
              </a:rPr>
              <a:t>1</a:t>
            </a:r>
            <a:endParaRPr lang="en-US" sz="2800" b="1" i="1" dirty="0">
              <a:solidFill>
                <a:schemeClr val="bg1"/>
              </a:solidFill>
            </a:endParaRPr>
          </a:p>
        </p:txBody>
      </p:sp>
      <p:sp>
        <p:nvSpPr>
          <p:cNvPr id="47" name="î$ľïḋê">
            <a:extLst>
              <a:ext uri="{FF2B5EF4-FFF2-40B4-BE49-F238E27FC236}">
                <a16:creationId xmlns:a16="http://schemas.microsoft.com/office/drawing/2014/main" id="{1000E846-1A55-4C05-B8D3-5B7DC79A91FF}"/>
              </a:ext>
            </a:extLst>
          </p:cNvPr>
          <p:cNvSpPr txBox="1"/>
          <p:nvPr/>
        </p:nvSpPr>
        <p:spPr>
          <a:xfrm>
            <a:off x="1487777" y="1287953"/>
            <a:ext cx="2588916" cy="407426"/>
          </a:xfrm>
          <a:prstGeom prst="rect">
            <a:avLst/>
          </a:prstGeom>
          <a:noFill/>
        </p:spPr>
        <p:txBody>
          <a:bodyPr wrap="square" lIns="91440" tIns="45720" rIns="91440" bIns="45720" anchor="ctr" anchorCtr="0">
            <a:normAutofit/>
          </a:bodyPr>
          <a:lstStyle/>
          <a:p>
            <a:pPr>
              <a:lnSpc>
                <a:spcPct val="110000"/>
              </a:lnSpc>
            </a:pPr>
            <a:r>
              <a:rPr lang="zh-CN" altLang="en-US" b="0" i="0" dirty="0">
                <a:solidFill>
                  <a:srgbClr val="000000"/>
                </a:solidFill>
                <a:effectLst/>
                <a:latin typeface="微软雅黑" panose="020B0503020204020204" pitchFamily="34" charset="-122"/>
                <a:ea typeface="微软雅黑" panose="020B0503020204020204" pitchFamily="34" charset="-122"/>
              </a:rPr>
              <a:t>文本的语义表示和编码</a:t>
            </a:r>
            <a:endParaRPr lang="zh-CN" altLang="en-US" b="1" dirty="0">
              <a:solidFill>
                <a:schemeClr val="tx1">
                  <a:lumMod val="75000"/>
                  <a:lumOff val="25000"/>
                </a:schemeClr>
              </a:solidFill>
            </a:endParaRPr>
          </a:p>
        </p:txBody>
      </p:sp>
      <p:sp>
        <p:nvSpPr>
          <p:cNvPr id="48" name="îṥḷîḓè">
            <a:extLst>
              <a:ext uri="{FF2B5EF4-FFF2-40B4-BE49-F238E27FC236}">
                <a16:creationId xmlns:a16="http://schemas.microsoft.com/office/drawing/2014/main" id="{61976907-E68D-4138-A4B0-E946F9B65B08}"/>
              </a:ext>
            </a:extLst>
          </p:cNvPr>
          <p:cNvSpPr txBox="1"/>
          <p:nvPr/>
        </p:nvSpPr>
        <p:spPr>
          <a:xfrm>
            <a:off x="1655262" y="1946322"/>
            <a:ext cx="6505848" cy="1357724"/>
          </a:xfrm>
          <a:prstGeom prst="rect">
            <a:avLst/>
          </a:prstGeom>
          <a:noFill/>
        </p:spPr>
        <p:txBody>
          <a:bodyPr wrap="square" lIns="91440" tIns="45720" rIns="91440" bIns="45720" anchor="t" anchorCtr="0">
            <a:noAutofit/>
          </a:bodyPr>
          <a:lstStyle/>
          <a:p>
            <a:pPr indent="457200">
              <a:lnSpc>
                <a:spcPct val="120000"/>
              </a:lnSpc>
            </a:pPr>
            <a:r>
              <a:rPr lang="zh-CN" altLang="en-US" sz="1600" b="0" i="0" dirty="0">
                <a:solidFill>
                  <a:srgbClr val="000000"/>
                </a:solidFill>
                <a:effectLst/>
                <a:latin typeface="微软雅黑" panose="020B0503020204020204" pitchFamily="34" charset="-122"/>
                <a:ea typeface="微软雅黑" panose="020B0503020204020204" pitchFamily="34" charset="-122"/>
              </a:rPr>
              <a:t>文本的语义信息是指</a:t>
            </a:r>
            <a:r>
              <a:rPr lang="zh-CN" altLang="en-US" sz="1600" b="0" i="0" u="sng" dirty="0">
                <a:solidFill>
                  <a:srgbClr val="000000"/>
                </a:solidFill>
                <a:effectLst/>
                <a:latin typeface="微软雅黑" panose="020B0503020204020204" pitchFamily="34" charset="-122"/>
                <a:ea typeface="微软雅黑" panose="020B0503020204020204" pitchFamily="34" charset="-122"/>
              </a:rPr>
              <a:t>语法信息、词义、词与词之间</a:t>
            </a:r>
            <a:r>
              <a:rPr lang="zh-CN" altLang="en-US" sz="1600" b="0" i="0" dirty="0">
                <a:solidFill>
                  <a:srgbClr val="000000"/>
                </a:solidFill>
                <a:effectLst/>
                <a:latin typeface="微软雅黑" panose="020B0503020204020204" pitchFamily="34" charset="-122"/>
                <a:ea typeface="微软雅黑" panose="020B0503020204020204" pitchFamily="34" charset="-122"/>
              </a:rPr>
              <a:t>的</a:t>
            </a:r>
            <a:r>
              <a:rPr lang="zh-CN" altLang="en-US" sz="1600" b="1" i="0" dirty="0">
                <a:solidFill>
                  <a:srgbClr val="000000"/>
                </a:solidFill>
                <a:effectLst/>
                <a:latin typeface="微软雅黑" panose="020B0503020204020204" pitchFamily="34" charset="-122"/>
                <a:ea typeface="微软雅黑" panose="020B0503020204020204" pitchFamily="34" charset="-122"/>
              </a:rPr>
              <a:t>逻辑表达</a:t>
            </a:r>
            <a:r>
              <a:rPr lang="zh-CN" altLang="en-US" sz="1600" b="0" i="0" dirty="0">
                <a:solidFill>
                  <a:srgbClr val="000000"/>
                </a:solidFill>
                <a:effectLst/>
                <a:latin typeface="微软雅黑" panose="020B0503020204020204" pitchFamily="34" charset="-122"/>
                <a:ea typeface="微软雅黑" panose="020B0503020204020204" pitchFamily="34" charset="-122"/>
              </a:rPr>
              <a:t>等。</a:t>
            </a:r>
            <a:endParaRPr lang="en-US" altLang="zh-CN" sz="1600" dirty="0">
              <a:solidFill>
                <a:schemeClr val="tx1">
                  <a:lumMod val="75000"/>
                  <a:lumOff val="25000"/>
                </a:schemeClr>
              </a:solidFill>
            </a:endParaRPr>
          </a:p>
        </p:txBody>
      </p:sp>
      <p:sp>
        <p:nvSpPr>
          <p:cNvPr id="41" name="iṧļîďé">
            <a:extLst>
              <a:ext uri="{FF2B5EF4-FFF2-40B4-BE49-F238E27FC236}">
                <a16:creationId xmlns:a16="http://schemas.microsoft.com/office/drawing/2014/main" id="{0524EECC-8FB9-4942-A7F1-DCDB533E3452}"/>
              </a:ext>
            </a:extLst>
          </p:cNvPr>
          <p:cNvSpPr/>
          <p:nvPr/>
        </p:nvSpPr>
        <p:spPr>
          <a:xfrm>
            <a:off x="673100" y="3991735"/>
            <a:ext cx="721040" cy="721040"/>
          </a:xfrm>
          <a:prstGeom prst="roundRect">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b="1" i="1" dirty="0">
                <a:solidFill>
                  <a:schemeClr val="bg1"/>
                </a:solidFill>
              </a:rPr>
              <a:t>3</a:t>
            </a:r>
            <a:endParaRPr lang="en-US" sz="2800" b="1" i="1" dirty="0">
              <a:solidFill>
                <a:schemeClr val="bg1"/>
              </a:solidFill>
            </a:endParaRPr>
          </a:p>
        </p:txBody>
      </p:sp>
      <p:sp>
        <p:nvSpPr>
          <p:cNvPr id="42" name="îşḻíḓê">
            <a:extLst>
              <a:ext uri="{FF2B5EF4-FFF2-40B4-BE49-F238E27FC236}">
                <a16:creationId xmlns:a16="http://schemas.microsoft.com/office/drawing/2014/main" id="{54C59A8F-0011-45C4-9876-FC600DAE7C7F}"/>
              </a:ext>
            </a:extLst>
          </p:cNvPr>
          <p:cNvSpPr txBox="1"/>
          <p:nvPr/>
        </p:nvSpPr>
        <p:spPr>
          <a:xfrm>
            <a:off x="1441974" y="4131656"/>
            <a:ext cx="3507010" cy="407426"/>
          </a:xfrm>
          <a:prstGeom prst="rect">
            <a:avLst/>
          </a:prstGeom>
          <a:noFill/>
        </p:spPr>
        <p:txBody>
          <a:bodyPr wrap="square" lIns="91440" tIns="45720" rIns="91440" bIns="45720" anchor="ctr" anchorCtr="0">
            <a:noAutofit/>
          </a:bodyPr>
          <a:lstStyle/>
          <a:p>
            <a:pPr>
              <a:lnSpc>
                <a:spcPct val="110000"/>
              </a:lnSpc>
            </a:pPr>
            <a:r>
              <a:rPr lang="zh-CN" altLang="en-US" b="0" i="0" dirty="0">
                <a:solidFill>
                  <a:srgbClr val="000000"/>
                </a:solidFill>
                <a:effectLst/>
                <a:latin typeface="微软雅黑" panose="020B0503020204020204" pitchFamily="34" charset="-122"/>
                <a:ea typeface="微软雅黑" panose="020B0503020204020204" pitchFamily="34" charset="-122"/>
              </a:rPr>
              <a:t>图像</a:t>
            </a:r>
            <a:r>
              <a:rPr lang="en-US" altLang="zh-CN" b="0" i="0" dirty="0">
                <a:solidFill>
                  <a:srgbClr val="000000"/>
                </a:solidFill>
                <a:effectLst/>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视频的语义表示和编码</a:t>
            </a:r>
            <a:endParaRPr lang="zh-CN" altLang="en-US" b="1" dirty="0">
              <a:solidFill>
                <a:schemeClr val="tx1">
                  <a:lumMod val="75000"/>
                  <a:lumOff val="25000"/>
                </a:schemeClr>
              </a:solidFill>
            </a:endParaRPr>
          </a:p>
        </p:txBody>
      </p:sp>
      <p:sp>
        <p:nvSpPr>
          <p:cNvPr id="43" name="íṩľïḍè">
            <a:extLst>
              <a:ext uri="{FF2B5EF4-FFF2-40B4-BE49-F238E27FC236}">
                <a16:creationId xmlns:a16="http://schemas.microsoft.com/office/drawing/2014/main" id="{920AAB65-9ABB-4D81-8BEE-7015766B95DA}"/>
              </a:ext>
            </a:extLst>
          </p:cNvPr>
          <p:cNvSpPr txBox="1"/>
          <p:nvPr/>
        </p:nvSpPr>
        <p:spPr>
          <a:xfrm>
            <a:off x="1571519" y="4597333"/>
            <a:ext cx="9794570" cy="1268824"/>
          </a:xfrm>
          <a:prstGeom prst="rect">
            <a:avLst/>
          </a:prstGeom>
          <a:noFill/>
        </p:spPr>
        <p:txBody>
          <a:bodyPr wrap="square" lIns="91440" tIns="45720" rIns="91440" bIns="45720" anchor="t" anchorCtr="0">
            <a:noAutofit/>
          </a:bodyPr>
          <a:lstStyle/>
          <a:p>
            <a:pPr indent="457200">
              <a:lnSpc>
                <a:spcPct val="150000"/>
              </a:lnSpc>
            </a:pPr>
            <a:r>
              <a:rPr lang="zh-CN" altLang="en-US" sz="1600" b="0" i="0" dirty="0">
                <a:solidFill>
                  <a:srgbClr val="000000"/>
                </a:solidFill>
                <a:effectLst/>
                <a:latin typeface="微软雅黑" panose="020B0503020204020204" pitchFamily="34" charset="-122"/>
                <a:ea typeface="微软雅黑" panose="020B0503020204020204" pitchFamily="34" charset="-122"/>
              </a:rPr>
              <a:t>对于图像</a:t>
            </a:r>
            <a:r>
              <a:rPr lang="en-US" altLang="zh-CN" sz="1600" b="0" i="0" dirty="0">
                <a:solidFill>
                  <a:srgbClr val="000000"/>
                </a:solidFill>
                <a:effectLst/>
                <a:latin typeface="微软雅黑" panose="020B0503020204020204" pitchFamily="34" charset="-122"/>
                <a:ea typeface="微软雅黑" panose="020B0503020204020204" pitchFamily="34" charset="-122"/>
              </a:rPr>
              <a:t>/</a:t>
            </a:r>
            <a:r>
              <a:rPr lang="zh-CN" altLang="en-US" sz="1600" b="0" i="0" dirty="0">
                <a:solidFill>
                  <a:srgbClr val="000000"/>
                </a:solidFill>
                <a:effectLst/>
                <a:latin typeface="微软雅黑" panose="020B0503020204020204" pitchFamily="34" charset="-122"/>
                <a:ea typeface="微软雅黑" panose="020B0503020204020204" pitchFamily="34" charset="-122"/>
              </a:rPr>
              <a:t>视频源，语义表示和编码通常涉及语义信息的提取和基于深度语义表示的图像生成。</a:t>
            </a:r>
            <a:endParaRPr lang="en-US" altLang="zh-CN" sz="1600" dirty="0">
              <a:solidFill>
                <a:schemeClr val="tx1">
                  <a:lumMod val="75000"/>
                  <a:lumOff val="25000"/>
                </a:schemeClr>
              </a:solidFill>
            </a:endParaRPr>
          </a:p>
        </p:txBody>
      </p:sp>
      <p:sp>
        <p:nvSpPr>
          <p:cNvPr id="27" name="ïṥḷidè">
            <a:extLst>
              <a:ext uri="{FF2B5EF4-FFF2-40B4-BE49-F238E27FC236}">
                <a16:creationId xmlns:a16="http://schemas.microsoft.com/office/drawing/2014/main" id="{18B74399-7D5A-4504-B64B-5C23408AFC81}"/>
              </a:ext>
            </a:extLst>
          </p:cNvPr>
          <p:cNvSpPr/>
          <p:nvPr/>
        </p:nvSpPr>
        <p:spPr>
          <a:xfrm>
            <a:off x="673100" y="2400314"/>
            <a:ext cx="721040" cy="721040"/>
          </a:xfrm>
          <a:prstGeom prst="roundRect">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b="1" i="1" dirty="0">
                <a:solidFill>
                  <a:schemeClr val="bg1"/>
                </a:solidFill>
              </a:rPr>
              <a:t>2</a:t>
            </a:r>
            <a:endParaRPr lang="en-US" sz="2800" b="1" i="1" dirty="0">
              <a:solidFill>
                <a:schemeClr val="bg1"/>
              </a:solidFill>
            </a:endParaRPr>
          </a:p>
        </p:txBody>
      </p:sp>
      <p:sp>
        <p:nvSpPr>
          <p:cNvPr id="30" name="î$ľïḋê">
            <a:extLst>
              <a:ext uri="{FF2B5EF4-FFF2-40B4-BE49-F238E27FC236}">
                <a16:creationId xmlns:a16="http://schemas.microsoft.com/office/drawing/2014/main" id="{3A5E692F-6D64-4527-9556-7FF3FF7A123D}"/>
              </a:ext>
            </a:extLst>
          </p:cNvPr>
          <p:cNvSpPr txBox="1"/>
          <p:nvPr/>
        </p:nvSpPr>
        <p:spPr>
          <a:xfrm>
            <a:off x="1441974" y="2495475"/>
            <a:ext cx="2588916" cy="407426"/>
          </a:xfrm>
          <a:prstGeom prst="rect">
            <a:avLst/>
          </a:prstGeom>
          <a:noFill/>
        </p:spPr>
        <p:txBody>
          <a:bodyPr wrap="square" lIns="91440" tIns="45720" rIns="91440" bIns="45720" anchor="ctr" anchorCtr="0">
            <a:normAutofit/>
          </a:bodyPr>
          <a:lstStyle/>
          <a:p>
            <a:pPr>
              <a:lnSpc>
                <a:spcPct val="110000"/>
              </a:lnSpc>
            </a:pPr>
            <a:r>
              <a:rPr lang="zh-CN" altLang="en-US" b="0" i="0" dirty="0">
                <a:solidFill>
                  <a:srgbClr val="000000"/>
                </a:solidFill>
                <a:effectLst/>
                <a:latin typeface="微软雅黑" panose="020B0503020204020204" pitchFamily="34" charset="-122"/>
                <a:ea typeface="微软雅黑" panose="020B0503020204020204" pitchFamily="34" charset="-122"/>
              </a:rPr>
              <a:t>音频的语义表示和编码</a:t>
            </a:r>
            <a:endParaRPr lang="zh-CN" altLang="en-US" b="1" dirty="0">
              <a:solidFill>
                <a:schemeClr val="tx1">
                  <a:lumMod val="75000"/>
                  <a:lumOff val="25000"/>
                </a:schemeClr>
              </a:solidFill>
            </a:endParaRPr>
          </a:p>
        </p:txBody>
      </p:sp>
      <p:sp>
        <p:nvSpPr>
          <p:cNvPr id="31" name="îṥḷîḓè">
            <a:extLst>
              <a:ext uri="{FF2B5EF4-FFF2-40B4-BE49-F238E27FC236}">
                <a16:creationId xmlns:a16="http://schemas.microsoft.com/office/drawing/2014/main" id="{665A1A9D-361E-4A41-B25F-CCE6A920BC68}"/>
              </a:ext>
            </a:extLst>
          </p:cNvPr>
          <p:cNvSpPr txBox="1"/>
          <p:nvPr/>
        </p:nvSpPr>
        <p:spPr>
          <a:xfrm>
            <a:off x="1607428" y="3092851"/>
            <a:ext cx="9878312" cy="1357724"/>
          </a:xfrm>
          <a:prstGeom prst="rect">
            <a:avLst/>
          </a:prstGeom>
          <a:noFill/>
        </p:spPr>
        <p:txBody>
          <a:bodyPr wrap="square" lIns="91440" tIns="45720" rIns="91440" bIns="45720" anchor="t" anchorCtr="0">
            <a:noAutofit/>
          </a:bodyPr>
          <a:lstStyle/>
          <a:p>
            <a:pPr indent="457200">
              <a:lnSpc>
                <a:spcPct val="150000"/>
              </a:lnSpc>
            </a:pPr>
            <a:r>
              <a:rPr lang="zh-CN" altLang="en-US" sz="1600" b="0" i="0" dirty="0">
                <a:solidFill>
                  <a:srgbClr val="000000"/>
                </a:solidFill>
                <a:effectLst/>
                <a:latin typeface="微软雅黑" panose="020B0503020204020204" pitchFamily="34" charset="-122"/>
                <a:ea typeface="微软雅黑" panose="020B0503020204020204" pitchFamily="34" charset="-122"/>
              </a:rPr>
              <a:t>音频的语义信息是指音频信号所传达的意义或内容，如语音、音乐、环境声音等。它包括</a:t>
            </a:r>
            <a:r>
              <a:rPr lang="zh-CN" altLang="en-US" sz="1600" b="1" i="0" dirty="0">
                <a:solidFill>
                  <a:srgbClr val="000000"/>
                </a:solidFill>
                <a:effectLst/>
                <a:latin typeface="微软雅黑" panose="020B0503020204020204" pitchFamily="34" charset="-122"/>
                <a:ea typeface="微软雅黑" panose="020B0503020204020204" pitchFamily="34" charset="-122"/>
              </a:rPr>
              <a:t>理解和分析</a:t>
            </a:r>
            <a:r>
              <a:rPr lang="zh-CN" altLang="en-US" sz="1600" b="0" i="0" dirty="0">
                <a:solidFill>
                  <a:srgbClr val="000000"/>
                </a:solidFill>
                <a:effectLst/>
                <a:latin typeface="微软雅黑" panose="020B0503020204020204" pitchFamily="34" charset="-122"/>
                <a:ea typeface="微软雅黑" panose="020B0503020204020204" pitchFamily="34" charset="-122"/>
              </a:rPr>
              <a:t>音频信号以提取相关信息，如语音识别、说话人识别或声音事件检测等。</a:t>
            </a:r>
            <a:endParaRPr lang="en-US" altLang="zh-CN" sz="1600" dirty="0">
              <a:solidFill>
                <a:schemeClr val="tx1">
                  <a:lumMod val="75000"/>
                  <a:lumOff val="25000"/>
                </a:schemeClr>
              </a:solidFill>
            </a:endParaRPr>
          </a:p>
        </p:txBody>
      </p:sp>
      <p:sp>
        <p:nvSpPr>
          <p:cNvPr id="32" name="iṧļîďé">
            <a:extLst>
              <a:ext uri="{FF2B5EF4-FFF2-40B4-BE49-F238E27FC236}">
                <a16:creationId xmlns:a16="http://schemas.microsoft.com/office/drawing/2014/main" id="{5A83686E-2E9D-41DF-9959-503A49981578}"/>
              </a:ext>
            </a:extLst>
          </p:cNvPr>
          <p:cNvSpPr/>
          <p:nvPr/>
        </p:nvSpPr>
        <p:spPr>
          <a:xfrm>
            <a:off x="673100" y="5232468"/>
            <a:ext cx="721040" cy="721040"/>
          </a:xfrm>
          <a:prstGeom prst="roundRect">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800" b="1" i="1" dirty="0">
                <a:solidFill>
                  <a:schemeClr val="bg1"/>
                </a:solidFill>
              </a:rPr>
              <a:t>4</a:t>
            </a:r>
            <a:endParaRPr lang="en-US" sz="2800" b="1" i="1" dirty="0">
              <a:solidFill>
                <a:schemeClr val="bg1"/>
              </a:solidFill>
            </a:endParaRPr>
          </a:p>
        </p:txBody>
      </p:sp>
      <p:sp>
        <p:nvSpPr>
          <p:cNvPr id="33" name="îşḻíḓê">
            <a:extLst>
              <a:ext uri="{FF2B5EF4-FFF2-40B4-BE49-F238E27FC236}">
                <a16:creationId xmlns:a16="http://schemas.microsoft.com/office/drawing/2014/main" id="{CF0B6026-6887-40D3-9981-7E6C171B805A}"/>
              </a:ext>
            </a:extLst>
          </p:cNvPr>
          <p:cNvSpPr txBox="1"/>
          <p:nvPr/>
        </p:nvSpPr>
        <p:spPr>
          <a:xfrm>
            <a:off x="1484551" y="5302507"/>
            <a:ext cx="4391913" cy="407426"/>
          </a:xfrm>
          <a:prstGeom prst="rect">
            <a:avLst/>
          </a:prstGeom>
          <a:noFill/>
        </p:spPr>
        <p:txBody>
          <a:bodyPr wrap="square" lIns="91440" tIns="45720" rIns="91440" bIns="45720" anchor="ctr" anchorCtr="0">
            <a:noAutofit/>
          </a:bodyPr>
          <a:lstStyle/>
          <a:p>
            <a:pPr>
              <a:lnSpc>
                <a:spcPct val="110000"/>
              </a:lnSpc>
            </a:pPr>
            <a:r>
              <a:rPr lang="zh-CN" altLang="en-US" b="0" i="0" dirty="0">
                <a:solidFill>
                  <a:srgbClr val="000000"/>
                </a:solidFill>
                <a:effectLst/>
                <a:latin typeface="微软雅黑" panose="020B0503020204020204" pitchFamily="34" charset="-122"/>
                <a:ea typeface="微软雅黑" panose="020B0503020204020204" pitchFamily="34" charset="-122"/>
              </a:rPr>
              <a:t>多模态数据的语义表示与编码</a:t>
            </a:r>
            <a:endParaRPr lang="zh-CN" altLang="en-US" b="1" dirty="0">
              <a:solidFill>
                <a:schemeClr val="tx1">
                  <a:lumMod val="75000"/>
                  <a:lumOff val="25000"/>
                </a:schemeClr>
              </a:solidFill>
            </a:endParaRPr>
          </a:p>
        </p:txBody>
      </p:sp>
      <p:sp>
        <p:nvSpPr>
          <p:cNvPr id="34" name="íṩľïḍè">
            <a:extLst>
              <a:ext uri="{FF2B5EF4-FFF2-40B4-BE49-F238E27FC236}">
                <a16:creationId xmlns:a16="http://schemas.microsoft.com/office/drawing/2014/main" id="{11219245-86AF-43AC-AEC8-45E692C8D470}"/>
              </a:ext>
            </a:extLst>
          </p:cNvPr>
          <p:cNvSpPr txBox="1"/>
          <p:nvPr/>
        </p:nvSpPr>
        <p:spPr>
          <a:xfrm>
            <a:off x="1487776" y="5765641"/>
            <a:ext cx="9878313" cy="1268824"/>
          </a:xfrm>
          <a:prstGeom prst="rect">
            <a:avLst/>
          </a:prstGeom>
          <a:noFill/>
        </p:spPr>
        <p:txBody>
          <a:bodyPr wrap="square" lIns="91440" tIns="45720" rIns="91440" bIns="45720" anchor="t" anchorCtr="0">
            <a:noAutofit/>
          </a:bodyPr>
          <a:lstStyle/>
          <a:p>
            <a:pPr indent="457200">
              <a:lnSpc>
                <a:spcPct val="150000"/>
              </a:lnSpc>
            </a:pPr>
            <a:r>
              <a:rPr lang="zh-CN" altLang="en-US" sz="1600" b="0" i="0" dirty="0">
                <a:solidFill>
                  <a:srgbClr val="000000"/>
                </a:solidFill>
                <a:effectLst/>
                <a:latin typeface="微软雅黑" panose="020B0503020204020204" pitchFamily="34" charset="-122"/>
                <a:ea typeface="微软雅黑" panose="020B0503020204020204" pitchFamily="34" charset="-122"/>
              </a:rPr>
              <a:t>所传输的信息可以包括一个或多个模态，并涉及不同</a:t>
            </a:r>
            <a:r>
              <a:rPr lang="zh-CN" altLang="en-US" sz="1600" b="1" i="0" dirty="0">
                <a:solidFill>
                  <a:srgbClr val="000000"/>
                </a:solidFill>
                <a:effectLst/>
                <a:latin typeface="微软雅黑" panose="020B0503020204020204" pitchFamily="34" charset="-122"/>
                <a:ea typeface="微软雅黑" panose="020B0503020204020204" pitchFamily="34" charset="-122"/>
              </a:rPr>
              <a:t>模态之间的转换</a:t>
            </a:r>
            <a:r>
              <a:rPr lang="zh-CN" altLang="en-US" sz="1600" b="0" i="0" dirty="0">
                <a:solidFill>
                  <a:srgbClr val="000000"/>
                </a:solidFill>
                <a:effectLst/>
                <a:latin typeface="微软雅黑" panose="020B0503020204020204" pitchFamily="34" charset="-122"/>
                <a:ea typeface="微软雅黑" panose="020B0503020204020204" pitchFamily="34" charset="-122"/>
              </a:rPr>
              <a:t>。通过探索不同模态之间的关系，可以结合互补信息，消除冗余信息。</a:t>
            </a:r>
            <a:endParaRPr lang="en-US" altLang="zh-CN" sz="1600" dirty="0">
              <a:solidFill>
                <a:schemeClr val="tx1">
                  <a:lumMod val="75000"/>
                  <a:lumOff val="25000"/>
                </a:schemeClr>
              </a:solidFill>
            </a:endParaRPr>
          </a:p>
        </p:txBody>
      </p:sp>
    </p:spTree>
    <p:custDataLst>
      <p:tags r:id="rId1"/>
    </p:custDataLst>
    <p:extLst>
      <p:ext uri="{BB962C8B-B14F-4D97-AF65-F5344CB8AC3E}">
        <p14:creationId xmlns:p14="http://schemas.microsoft.com/office/powerpoint/2010/main" val="2823225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标题 49">
            <a:extLst>
              <a:ext uri="{FF2B5EF4-FFF2-40B4-BE49-F238E27FC236}">
                <a16:creationId xmlns:a16="http://schemas.microsoft.com/office/drawing/2014/main" id="{A692CCE3-6263-4378-8736-EAB3C04C560A}"/>
              </a:ext>
            </a:extLst>
          </p:cNvPr>
          <p:cNvSpPr>
            <a:spLocks noGrp="1"/>
          </p:cNvSpPr>
          <p:nvPr>
            <p:ph type="title"/>
          </p:nvPr>
        </p:nvSpPr>
        <p:spPr/>
        <p:txBody>
          <a:bodyPr/>
          <a:lstStyle/>
          <a:p>
            <a:r>
              <a:rPr lang="zh-CN" altLang="en-US" dirty="0"/>
              <a:t>语义通信的应用</a:t>
            </a:r>
          </a:p>
        </p:txBody>
      </p:sp>
      <p:sp>
        <p:nvSpPr>
          <p:cNvPr id="3" name="灯片编号占位符 2">
            <a:extLst>
              <a:ext uri="{FF2B5EF4-FFF2-40B4-BE49-F238E27FC236}">
                <a16:creationId xmlns:a16="http://schemas.microsoft.com/office/drawing/2014/main" id="{5949A40D-5D2A-4D3A-AD0E-C04EE42A1E7E}"/>
              </a:ext>
            </a:extLst>
          </p:cNvPr>
          <p:cNvSpPr>
            <a:spLocks noGrp="1"/>
          </p:cNvSpPr>
          <p:nvPr>
            <p:ph type="sldNum" sz="quarter" idx="12"/>
          </p:nvPr>
        </p:nvSpPr>
        <p:spPr/>
        <p:txBody>
          <a:bodyPr/>
          <a:lstStyle/>
          <a:p>
            <a:fld id="{134FB6C8-7C8F-4A07-82BA-70423D8EE858}" type="slidenum">
              <a:rPr lang="zh-CN" altLang="en-US" smtClean="0"/>
              <a:t>6</a:t>
            </a:fld>
            <a:endParaRPr lang="zh-CN" altLang="en-US"/>
          </a:p>
        </p:txBody>
      </p:sp>
      <p:sp>
        <p:nvSpPr>
          <p:cNvPr id="48" name="ïşḷïḋê">
            <a:extLst>
              <a:ext uri="{FF2B5EF4-FFF2-40B4-BE49-F238E27FC236}">
                <a16:creationId xmlns:a16="http://schemas.microsoft.com/office/drawing/2014/main" id="{4DC74EE7-ED0D-447C-B057-6714A76DB785}"/>
              </a:ext>
            </a:extLst>
          </p:cNvPr>
          <p:cNvSpPr txBox="1"/>
          <p:nvPr/>
        </p:nvSpPr>
        <p:spPr>
          <a:xfrm>
            <a:off x="491233" y="5884548"/>
            <a:ext cx="2330626" cy="430548"/>
          </a:xfrm>
          <a:prstGeom prst="rect">
            <a:avLst/>
          </a:prstGeom>
          <a:solidFill>
            <a:schemeClr val="accent1">
              <a:alpha val="7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algn="ctr" defTabSz="914354">
              <a:defRPr sz="1200">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b="1" dirty="0"/>
              <a:t>Intelligent healthcare</a:t>
            </a:r>
            <a:endParaRPr lang="vi-VN" sz="1600" b="1" dirty="0"/>
          </a:p>
        </p:txBody>
      </p:sp>
      <p:cxnSp>
        <p:nvCxnSpPr>
          <p:cNvPr id="9" name="直接连接符 8">
            <a:extLst>
              <a:ext uri="{FF2B5EF4-FFF2-40B4-BE49-F238E27FC236}">
                <a16:creationId xmlns:a16="http://schemas.microsoft.com/office/drawing/2014/main" id="{799E7755-1323-4513-A832-9558A0A63199}"/>
              </a:ext>
            </a:extLst>
          </p:cNvPr>
          <p:cNvCxnSpPr>
            <a:cxnSpLocks/>
          </p:cNvCxnSpPr>
          <p:nvPr/>
        </p:nvCxnSpPr>
        <p:spPr>
          <a:xfrm>
            <a:off x="482600" y="5701736"/>
            <a:ext cx="1084897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8E7FB12B-5B79-1A10-F49E-CB95B4626A9E}"/>
              </a:ext>
            </a:extLst>
          </p:cNvPr>
          <p:cNvPicPr>
            <a:picLocks noChangeAspect="1"/>
          </p:cNvPicPr>
          <p:nvPr/>
        </p:nvPicPr>
        <p:blipFill>
          <a:blip r:embed="rId4"/>
          <a:stretch>
            <a:fillRect/>
          </a:stretch>
        </p:blipFill>
        <p:spPr>
          <a:xfrm>
            <a:off x="632513" y="972403"/>
            <a:ext cx="10215774" cy="4729333"/>
          </a:xfrm>
          <a:prstGeom prst="rect">
            <a:avLst/>
          </a:prstGeom>
        </p:spPr>
      </p:pic>
      <p:sp>
        <p:nvSpPr>
          <p:cNvPr id="52" name="ïşḷïḋê">
            <a:extLst>
              <a:ext uri="{FF2B5EF4-FFF2-40B4-BE49-F238E27FC236}">
                <a16:creationId xmlns:a16="http://schemas.microsoft.com/office/drawing/2014/main" id="{8B62D9CC-170D-59C2-B1A2-ED26D82C9CA7}"/>
              </a:ext>
            </a:extLst>
          </p:cNvPr>
          <p:cNvSpPr txBox="1"/>
          <p:nvPr/>
        </p:nvSpPr>
        <p:spPr>
          <a:xfrm>
            <a:off x="8873261" y="5884548"/>
            <a:ext cx="2330626" cy="430548"/>
          </a:xfrm>
          <a:prstGeom prst="rect">
            <a:avLst/>
          </a:prstGeom>
          <a:solidFill>
            <a:schemeClr val="accent1">
              <a:alpha val="7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algn="ctr" defTabSz="914354">
              <a:defRPr sz="1200">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b="1" dirty="0"/>
              <a:t>Intelligent factory</a:t>
            </a:r>
            <a:endParaRPr lang="vi-VN" sz="1600" b="1" dirty="0"/>
          </a:p>
        </p:txBody>
      </p:sp>
      <p:sp>
        <p:nvSpPr>
          <p:cNvPr id="53" name="ïşḷïḋê">
            <a:extLst>
              <a:ext uri="{FF2B5EF4-FFF2-40B4-BE49-F238E27FC236}">
                <a16:creationId xmlns:a16="http://schemas.microsoft.com/office/drawing/2014/main" id="{410900A6-5C64-C46C-963E-2625C3C8995E}"/>
              </a:ext>
            </a:extLst>
          </p:cNvPr>
          <p:cNvSpPr txBox="1"/>
          <p:nvPr/>
        </p:nvSpPr>
        <p:spPr>
          <a:xfrm>
            <a:off x="4575086" y="5884548"/>
            <a:ext cx="2661455" cy="430548"/>
          </a:xfrm>
          <a:prstGeom prst="rect">
            <a:avLst/>
          </a:prstGeom>
          <a:solidFill>
            <a:schemeClr val="accent1">
              <a:alpha val="7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algn="ctr" defTabSz="914354">
              <a:defRPr sz="1200">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600" b="1" dirty="0"/>
              <a:t>Intelligent transportation</a:t>
            </a:r>
            <a:endParaRPr lang="vi-VN" sz="1600" b="1" dirty="0"/>
          </a:p>
        </p:txBody>
      </p:sp>
    </p:spTree>
    <p:custDataLst>
      <p:tags r:id="rId1"/>
    </p:custDataLst>
    <p:extLst>
      <p:ext uri="{BB962C8B-B14F-4D97-AF65-F5344CB8AC3E}">
        <p14:creationId xmlns:p14="http://schemas.microsoft.com/office/powerpoint/2010/main" val="133232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709D2-2D1B-4103-A1E5-548553C0BDFD}"/>
              </a:ext>
            </a:extLst>
          </p:cNvPr>
          <p:cNvSpPr>
            <a:spLocks noGrp="1"/>
          </p:cNvSpPr>
          <p:nvPr>
            <p:ph type="title"/>
          </p:nvPr>
        </p:nvSpPr>
        <p:spPr/>
        <p:txBody>
          <a:bodyPr/>
          <a:lstStyle/>
          <a:p>
            <a:r>
              <a:rPr lang="zh-CN" altLang="en-US" dirty="0"/>
              <a:t>挑战</a:t>
            </a:r>
          </a:p>
        </p:txBody>
      </p:sp>
      <p:sp>
        <p:nvSpPr>
          <p:cNvPr id="3" name="灯片编号占位符 2">
            <a:extLst>
              <a:ext uri="{FF2B5EF4-FFF2-40B4-BE49-F238E27FC236}">
                <a16:creationId xmlns:a16="http://schemas.microsoft.com/office/drawing/2014/main" id="{6D942D9E-A8EA-47EC-A40E-5767E6CF6025}"/>
              </a:ext>
            </a:extLst>
          </p:cNvPr>
          <p:cNvSpPr>
            <a:spLocks noGrp="1"/>
          </p:cNvSpPr>
          <p:nvPr>
            <p:ph type="sldNum" sz="quarter" idx="12"/>
          </p:nvPr>
        </p:nvSpPr>
        <p:spPr/>
        <p:txBody>
          <a:bodyPr/>
          <a:lstStyle/>
          <a:p>
            <a:fld id="{134FB6C8-7C8F-4A07-82BA-70423D8EE858}" type="slidenum">
              <a:rPr lang="zh-CN" altLang="en-US" smtClean="0"/>
              <a:pPr/>
              <a:t>7</a:t>
            </a:fld>
            <a:endParaRPr lang="zh-CN" altLang="en-US"/>
          </a:p>
        </p:txBody>
      </p:sp>
      <p:sp>
        <p:nvSpPr>
          <p:cNvPr id="22" name="文本框 21">
            <a:extLst>
              <a:ext uri="{FF2B5EF4-FFF2-40B4-BE49-F238E27FC236}">
                <a16:creationId xmlns:a16="http://schemas.microsoft.com/office/drawing/2014/main" id="{DE98E943-D7E9-270E-9589-B8A04298DAC7}"/>
              </a:ext>
            </a:extLst>
          </p:cNvPr>
          <p:cNvSpPr txBox="1"/>
          <p:nvPr/>
        </p:nvSpPr>
        <p:spPr>
          <a:xfrm>
            <a:off x="639097" y="1120877"/>
            <a:ext cx="10953135" cy="5028941"/>
          </a:xfrm>
          <a:prstGeom prst="rect">
            <a:avLst/>
          </a:prstGeom>
          <a:noFill/>
        </p:spPr>
        <p:txBody>
          <a:bodyPr wrap="square" rtlCol="0">
            <a:spAutoFit/>
          </a:bodyPr>
          <a:lstStyle/>
          <a:p>
            <a:pPr indent="457200">
              <a:lnSpc>
                <a:spcPct val="150000"/>
              </a:lnSpc>
            </a:pPr>
            <a:r>
              <a:rPr lang="zh-CN" altLang="en-US" b="0" i="0" dirty="0">
                <a:solidFill>
                  <a:srgbClr val="000000"/>
                </a:solidFill>
                <a:effectLst/>
                <a:latin typeface="微软雅黑" panose="020B0503020204020204" pitchFamily="34" charset="-122"/>
                <a:ea typeface="微软雅黑" panose="020B0503020204020204" pitchFamily="34" charset="-122"/>
              </a:rPr>
              <a:t>尽管语义通信的前景广阔，但仍有几个重大的研究挑战需要解决。</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indent="457200">
              <a:lnSpc>
                <a:spcPct val="150000"/>
              </a:lnSpc>
            </a:pP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285750" indent="457200">
              <a:lnSpc>
                <a:spcPct val="150000"/>
              </a:lnSpc>
              <a:buFont typeface="Arial" panose="020B0604020202020204" pitchFamily="34" charset="0"/>
              <a:buChar char="•"/>
            </a:pPr>
            <a:r>
              <a:rPr lang="zh-CN" altLang="en-US" b="1" dirty="0">
                <a:solidFill>
                  <a:srgbClr val="000000"/>
                </a:solidFill>
                <a:latin typeface="微软雅黑" panose="020B0503020204020204" pitchFamily="34" charset="-122"/>
                <a:ea typeface="微软雅黑" panose="020B0503020204020204" pitchFamily="34" charset="-122"/>
              </a:rPr>
              <a:t>语义信息的压缩与传输</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语义信息是</a:t>
            </a:r>
            <a:r>
              <a:rPr lang="zh-CN" altLang="en-US" b="1" i="0" dirty="0">
                <a:solidFill>
                  <a:srgbClr val="000000"/>
                </a:solidFill>
                <a:effectLst/>
                <a:latin typeface="微软雅黑" panose="020B0503020204020204" pitchFamily="34" charset="-122"/>
                <a:ea typeface="微软雅黑" panose="020B0503020204020204" pitchFamily="34" charset="-122"/>
              </a:rPr>
              <a:t>主观的</a:t>
            </a:r>
            <a:r>
              <a:rPr lang="zh-CN" altLang="en-US" b="0" i="0" dirty="0">
                <a:solidFill>
                  <a:srgbClr val="000000"/>
                </a:solidFill>
                <a:effectLst/>
                <a:latin typeface="微软雅黑" panose="020B0503020204020204" pitchFamily="34" charset="-122"/>
                <a:ea typeface="微软雅黑" panose="020B0503020204020204" pitchFamily="34" charset="-122"/>
              </a:rPr>
              <a:t>、</a:t>
            </a:r>
            <a:r>
              <a:rPr lang="zh-CN" altLang="en-US" b="1" i="0" dirty="0">
                <a:solidFill>
                  <a:srgbClr val="000000"/>
                </a:solidFill>
                <a:effectLst/>
                <a:latin typeface="微软雅黑" panose="020B0503020204020204" pitchFamily="34" charset="-122"/>
                <a:ea typeface="微软雅黑" panose="020B0503020204020204" pitchFamily="34" charset="-122"/>
              </a:rPr>
              <a:t>模糊的</a:t>
            </a:r>
            <a:r>
              <a:rPr lang="zh-CN" altLang="en-US" b="0" i="0" dirty="0">
                <a:solidFill>
                  <a:srgbClr val="000000"/>
                </a:solidFill>
                <a:effectLst/>
                <a:latin typeface="微软雅黑" panose="020B0503020204020204" pitchFamily="34" charset="-122"/>
                <a:ea typeface="微软雅黑" panose="020B0503020204020204" pitchFamily="34" charset="-122"/>
              </a:rPr>
              <a:t>，因此难以测量所包含的语义信息量。此外，语义信息可以通过</a:t>
            </a:r>
            <a:r>
              <a:rPr lang="zh-CN" altLang="en-US" b="1" i="0" dirty="0">
                <a:solidFill>
                  <a:srgbClr val="000000"/>
                </a:solidFill>
                <a:effectLst/>
                <a:latin typeface="微软雅黑" panose="020B0503020204020204" pitchFamily="34" charset="-122"/>
                <a:ea typeface="微软雅黑" panose="020B0503020204020204" pitchFamily="34" charset="-122"/>
              </a:rPr>
              <a:t>多个模态</a:t>
            </a:r>
            <a:r>
              <a:rPr lang="zh-CN" altLang="en-US" b="0" i="0" dirty="0">
                <a:solidFill>
                  <a:srgbClr val="000000"/>
                </a:solidFill>
                <a:effectLst/>
                <a:latin typeface="微软雅黑" panose="020B0503020204020204" pitchFamily="34" charset="-122"/>
                <a:ea typeface="微软雅黑" panose="020B0503020204020204" pitchFamily="34" charset="-122"/>
              </a:rPr>
              <a:t>传递，这使得</a:t>
            </a:r>
            <a:r>
              <a:rPr lang="zh-CN" altLang="en-US" b="1" i="0" dirty="0">
                <a:solidFill>
                  <a:srgbClr val="000000"/>
                </a:solidFill>
                <a:effectLst/>
                <a:latin typeface="微软雅黑" panose="020B0503020204020204" pitchFamily="34" charset="-122"/>
                <a:ea typeface="微软雅黑" panose="020B0503020204020204" pitchFamily="34" charset="-122"/>
              </a:rPr>
              <a:t>跨不同模态源测量信息量变</a:t>
            </a:r>
            <a:r>
              <a:rPr lang="zh-CN" altLang="en-US" b="0" i="0" dirty="0">
                <a:solidFill>
                  <a:srgbClr val="000000"/>
                </a:solidFill>
                <a:effectLst/>
                <a:latin typeface="微软雅黑" panose="020B0503020204020204" pitchFamily="34" charset="-122"/>
                <a:ea typeface="微软雅黑" panose="020B0503020204020204" pitchFamily="34" charset="-122"/>
              </a:rPr>
              <a:t>得具有挑战性。</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285750" indent="457200">
              <a:lnSpc>
                <a:spcPct val="150000"/>
              </a:lnSpc>
              <a:buFont typeface="Arial" panose="020B0604020202020204" pitchFamily="34" charset="0"/>
              <a:buChar char="•"/>
            </a:pP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285750" indent="457200">
              <a:lnSpc>
                <a:spcPct val="150000"/>
              </a:lnSpc>
              <a:buFont typeface="Arial" panose="020B0604020202020204" pitchFamily="34" charset="0"/>
              <a:buChar char="•"/>
            </a:pPr>
            <a:r>
              <a:rPr lang="zh-CN" altLang="en-US" b="1" i="0" dirty="0">
                <a:solidFill>
                  <a:srgbClr val="000000"/>
                </a:solidFill>
                <a:effectLst/>
                <a:latin typeface="微软雅黑" panose="020B0503020204020204" pitchFamily="34" charset="-122"/>
                <a:ea typeface="微软雅黑" panose="020B0503020204020204" pitchFamily="34" charset="-122"/>
              </a:rPr>
              <a:t>语义知识库</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语义通信的实现依赖于典型场景中源、任务和通道的多层次语义知识表示。然而，目前的研究主要集中在理想交互条件下基于源特征的</a:t>
            </a:r>
            <a:r>
              <a:rPr lang="en-US" altLang="zh-CN" b="0" i="0" dirty="0">
                <a:solidFill>
                  <a:srgbClr val="000000"/>
                </a:solidFill>
                <a:effectLst/>
                <a:latin typeface="微软雅黑" panose="020B0503020204020204" pitchFamily="34" charset="-122"/>
                <a:ea typeface="微软雅黑" panose="020B0503020204020204" pitchFamily="34" charset="-122"/>
              </a:rPr>
              <a:t>SKB</a:t>
            </a:r>
            <a:r>
              <a:rPr lang="zh-CN" altLang="en-US" b="0" i="0" dirty="0">
                <a:solidFill>
                  <a:srgbClr val="000000"/>
                </a:solidFill>
                <a:effectLst/>
                <a:latin typeface="微软雅黑" panose="020B0503020204020204" pitchFamily="34" charset="-122"/>
                <a:ea typeface="微软雅黑" panose="020B0503020204020204" pitchFamily="34" charset="-122"/>
              </a:rPr>
              <a:t>构建，对语义传输中</a:t>
            </a:r>
            <a:r>
              <a:rPr lang="en-US" altLang="zh-CN" b="0" i="0" dirty="0">
                <a:solidFill>
                  <a:srgbClr val="000000"/>
                </a:solidFill>
                <a:effectLst/>
                <a:latin typeface="微软雅黑" panose="020B0503020204020204" pitchFamily="34" charset="-122"/>
                <a:ea typeface="微软雅黑" panose="020B0503020204020204" pitchFamily="34" charset="-122"/>
              </a:rPr>
              <a:t>SKB</a:t>
            </a:r>
            <a:r>
              <a:rPr lang="zh-CN" altLang="en-US" b="0" i="0" dirty="0">
                <a:solidFill>
                  <a:srgbClr val="000000"/>
                </a:solidFill>
                <a:effectLst/>
                <a:latin typeface="微软雅黑" panose="020B0503020204020204" pitchFamily="34" charset="-122"/>
                <a:ea typeface="微软雅黑" panose="020B0503020204020204" pitchFamily="34" charset="-122"/>
              </a:rPr>
              <a:t>的</a:t>
            </a:r>
            <a:r>
              <a:rPr lang="zh-CN" altLang="en-US" b="1" i="0" dirty="0">
                <a:solidFill>
                  <a:srgbClr val="000000"/>
                </a:solidFill>
                <a:effectLst/>
                <a:latin typeface="微软雅黑" panose="020B0503020204020204" pitchFamily="34" charset="-122"/>
                <a:ea typeface="微软雅黑" panose="020B0503020204020204" pitchFamily="34" charset="-122"/>
              </a:rPr>
              <a:t>协同更新</a:t>
            </a:r>
            <a:r>
              <a:rPr lang="zh-CN" altLang="en-US" b="0" i="0" dirty="0">
                <a:solidFill>
                  <a:srgbClr val="000000"/>
                </a:solidFill>
                <a:effectLst/>
                <a:latin typeface="微软雅黑" panose="020B0503020204020204" pitchFamily="34" charset="-122"/>
                <a:ea typeface="微软雅黑" panose="020B0503020204020204" pitchFamily="34" charset="-122"/>
              </a:rPr>
              <a:t>关注不足。</a:t>
            </a: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285750" indent="457200">
              <a:lnSpc>
                <a:spcPct val="150000"/>
              </a:lnSpc>
              <a:buFont typeface="Arial" panose="020B0604020202020204" pitchFamily="34" charset="0"/>
              <a:buChar char="•"/>
            </a:pPr>
            <a:endParaRPr lang="en-US" altLang="zh-CN" b="0" i="0" dirty="0">
              <a:solidFill>
                <a:srgbClr val="000000"/>
              </a:solidFill>
              <a:effectLst/>
              <a:latin typeface="微软雅黑" panose="020B0503020204020204" pitchFamily="34" charset="-122"/>
              <a:ea typeface="微软雅黑" panose="020B0503020204020204" pitchFamily="34" charset="-122"/>
            </a:endParaRPr>
          </a:p>
          <a:p>
            <a:pPr marL="285750" indent="457200">
              <a:lnSpc>
                <a:spcPct val="150000"/>
              </a:lnSpc>
              <a:buFont typeface="Arial" panose="020B0604020202020204" pitchFamily="34" charset="0"/>
              <a:buChar char="•"/>
            </a:pPr>
            <a:r>
              <a:rPr lang="zh-CN" altLang="en-US" b="1" i="0" dirty="0">
                <a:solidFill>
                  <a:srgbClr val="000000"/>
                </a:solidFill>
                <a:effectLst/>
                <a:latin typeface="微软雅黑" panose="020B0503020204020204" pitchFamily="34" charset="-122"/>
                <a:ea typeface="微软雅黑" panose="020B0503020204020204" pitchFamily="34" charset="-122"/>
              </a:rPr>
              <a:t>性能分析</a:t>
            </a:r>
            <a:r>
              <a:rPr lang="zh-CN" altLang="en-US" dirty="0">
                <a:solidFill>
                  <a:srgbClr val="000000"/>
                </a:solidFill>
                <a:latin typeface="微软雅黑" panose="020B0503020204020204" pitchFamily="34" charset="-122"/>
                <a:ea typeface="微软雅黑" panose="020B0503020204020204" pitchFamily="34" charset="-122"/>
              </a:rPr>
              <a:t>：</a:t>
            </a:r>
            <a:r>
              <a:rPr lang="zh-CN" altLang="en-US" b="0" i="0" dirty="0">
                <a:solidFill>
                  <a:srgbClr val="000000"/>
                </a:solidFill>
                <a:effectLst/>
                <a:latin typeface="微软雅黑" panose="020B0503020204020204" pitchFamily="34" charset="-122"/>
                <a:ea typeface="微软雅黑" panose="020B0503020204020204" pitchFamily="34" charset="-122"/>
              </a:rPr>
              <a:t>尽管进行了一些初步的探索，但目前还缺乏</a:t>
            </a:r>
            <a:r>
              <a:rPr lang="zh-CN" altLang="en-US" b="1" i="0" dirty="0">
                <a:solidFill>
                  <a:srgbClr val="000000"/>
                </a:solidFill>
                <a:effectLst/>
                <a:latin typeface="微软雅黑" panose="020B0503020204020204" pitchFamily="34" charset="-122"/>
                <a:ea typeface="微软雅黑" panose="020B0503020204020204" pitchFamily="34" charset="-122"/>
              </a:rPr>
              <a:t>统一的语义通信评价方法</a:t>
            </a:r>
            <a:r>
              <a:rPr lang="zh-CN" altLang="en-US" b="0" i="0" dirty="0">
                <a:solidFill>
                  <a:srgbClr val="000000"/>
                </a:solidFill>
                <a:effectLst/>
                <a:latin typeface="微软雅黑" panose="020B0503020204020204" pitchFamily="34" charset="-122"/>
                <a:ea typeface="微软雅黑" panose="020B0503020204020204" pitchFamily="34" charset="-122"/>
              </a:rPr>
              <a:t>。为了促进各种场景下语义通信算法的泛化，必须建立统一的语义评价框架，作为不同场景下语义通信的基本尺度。然而，各种应用程序的出现带来了进一步的挑战，其中需要更多的度量，例如多模式和跨模式数据交互。统一不同评价模型的语义度量具有一定的挑战性。</a:t>
            </a:r>
            <a:endParaRPr lang="zh-CN" altLang="en-US" dirty="0"/>
          </a:p>
        </p:txBody>
      </p:sp>
    </p:spTree>
    <p:custDataLst>
      <p:tags r:id="rId1"/>
    </p:custDataLst>
    <p:extLst>
      <p:ext uri="{BB962C8B-B14F-4D97-AF65-F5344CB8AC3E}">
        <p14:creationId xmlns:p14="http://schemas.microsoft.com/office/powerpoint/2010/main" val="37006902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适中&quot;,&quot;HeaderHeight&quot;:13.0,&quot;FooterHeight&quot;:6.0,&quot;SideMargin&quot;:4.0,&quot;TopMargin&quot;:0.0,&quot;BottomMargin&quot;:0.0,&quot;IntervalMargin&quot;:1.5,&quot;SettingType&quot;:&quot;System&quot;}"/>
</p:tagLst>
</file>

<file path=ppt/tags/tag2.xml><?xml version="1.0" encoding="utf-8"?>
<p:tagLst xmlns:a="http://schemas.openxmlformats.org/drawingml/2006/main" xmlns:r="http://schemas.openxmlformats.org/officeDocument/2006/relationships" xmlns:p="http://schemas.openxmlformats.org/presentationml/2006/main">
  <p:tag name="ISLIDE.DIAGRAM" val="#331846;"/>
</p:tagLst>
</file>

<file path=ppt/tags/tag3.xml><?xml version="1.0" encoding="utf-8"?>
<p:tagLst xmlns:a="http://schemas.openxmlformats.org/drawingml/2006/main" xmlns:r="http://schemas.openxmlformats.org/officeDocument/2006/relationships" xmlns:p="http://schemas.openxmlformats.org/presentationml/2006/main">
  <p:tag name="ISLIDE.ICON" val="#375991;#368956;"/>
  <p:tag name="ISLIDE.DIAGRAM" val="#307247;#3288;"/>
</p:tagLst>
</file>

<file path=ppt/tags/tag4.xml><?xml version="1.0" encoding="utf-8"?>
<p:tagLst xmlns:a="http://schemas.openxmlformats.org/drawingml/2006/main" xmlns:r="http://schemas.openxmlformats.org/officeDocument/2006/relationships" xmlns:p="http://schemas.openxmlformats.org/presentationml/2006/main">
  <p:tag name="ISLIDE.DIAGRAM" val="#331406;"/>
</p:tagLst>
</file>

<file path=ppt/tags/tag5.xml><?xml version="1.0" encoding="utf-8"?>
<p:tagLst xmlns:a="http://schemas.openxmlformats.org/drawingml/2006/main" xmlns:r="http://schemas.openxmlformats.org/officeDocument/2006/relationships" xmlns:p="http://schemas.openxmlformats.org/presentationml/2006/main">
  <p:tag name="ISLIDE.DIAGRAM" val="#307409;"/>
</p:tagLst>
</file>

<file path=ppt/theme/theme1.xml><?xml version="1.0" encoding="utf-8"?>
<a:theme xmlns:a="http://schemas.openxmlformats.org/drawingml/2006/main" name="Office 主题​​">
  <a:themeElements>
    <a:clrScheme name="母校模板">
      <a:dk1>
        <a:sysClr val="windowText" lastClr="000000"/>
      </a:dk1>
      <a:lt1>
        <a:sysClr val="window" lastClr="FFFFFF"/>
      </a:lt1>
      <a:dk2>
        <a:srgbClr val="44546A"/>
      </a:dk2>
      <a:lt2>
        <a:srgbClr val="E7E6E6"/>
      </a:lt2>
      <a:accent1>
        <a:srgbClr val="16583D"/>
      </a:accent1>
      <a:accent2>
        <a:srgbClr val="394B41"/>
      </a:accent2>
      <a:accent3>
        <a:srgbClr val="9BB0A5"/>
      </a:accent3>
      <a:accent4>
        <a:srgbClr val="005478"/>
      </a:accent4>
      <a:accent5>
        <a:srgbClr val="3C86AD"/>
      </a:accent5>
      <a:accent6>
        <a:srgbClr val="7F7F7F"/>
      </a:accent6>
      <a:hlink>
        <a:srgbClr val="0563C1"/>
      </a:hlink>
      <a:folHlink>
        <a:srgbClr val="954F72"/>
      </a:folHlink>
    </a:clrScheme>
    <a:fontScheme name="自定义 2">
      <a:majorFont>
        <a:latin typeface="Arial Black"/>
        <a:ea typeface="思源宋体 CN Heavy"/>
        <a:cs typeface=""/>
      </a:majorFont>
      <a:minorFont>
        <a:latin typeface="Arial"/>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3553</TotalTime>
  <Words>975</Words>
  <Application>Microsoft Office PowerPoint</Application>
  <PresentationFormat>宽屏</PresentationFormat>
  <Paragraphs>64</Paragraphs>
  <Slides>7</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vt:i4>
      </vt:variant>
    </vt:vector>
  </HeadingPairs>
  <TitlesOfParts>
    <vt:vector size="16" baseType="lpstr">
      <vt:lpstr>Source Han Sans Light</vt:lpstr>
      <vt:lpstr>等线</vt:lpstr>
      <vt:lpstr>思源黑体 CN Light</vt:lpstr>
      <vt:lpstr>思源宋体 Heavy</vt:lpstr>
      <vt:lpstr>微软雅黑</vt:lpstr>
      <vt:lpstr>Arial</vt:lpstr>
      <vt:lpstr>Arial Black</vt:lpstr>
      <vt:lpstr>Wingdings</vt:lpstr>
      <vt:lpstr>Office 主题​​</vt:lpstr>
      <vt:lpstr>PowerPoint 演示文稿</vt:lpstr>
      <vt:lpstr>研究背景</vt:lpstr>
      <vt:lpstr>研究意义</vt:lpstr>
      <vt:lpstr>语义通信架构</vt:lpstr>
      <vt:lpstr>相关工作</vt:lpstr>
      <vt:lpstr>语义通信的应用</vt:lpstr>
      <vt:lpstr>挑战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P界达人</dc:title>
  <dc:creator>小美</dc:creator>
  <cp:keywords>51PPT模板网</cp:keywords>
  <dc:description>www.51pptmoban.com</dc:description>
  <cp:lastModifiedBy>效 张</cp:lastModifiedBy>
  <cp:revision>475</cp:revision>
  <dcterms:created xsi:type="dcterms:W3CDTF">2020-03-28T08:42:26Z</dcterms:created>
  <dcterms:modified xsi:type="dcterms:W3CDTF">2024-08-10T10:05:46Z</dcterms:modified>
</cp:coreProperties>
</file>

<file path=docProps/thumbnail.jpeg>
</file>